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4"/>
  </p:notesMasterIdLst>
  <p:sldIdLst>
    <p:sldId id="256" r:id="rId3"/>
    <p:sldId id="257" r:id="rId5"/>
    <p:sldId id="258" r:id="rId6"/>
    <p:sldId id="259" r:id="rId7"/>
    <p:sldId id="283" r:id="rId8"/>
    <p:sldId id="326" r:id="rId9"/>
    <p:sldId id="274" r:id="rId10"/>
    <p:sldId id="284" r:id="rId11"/>
    <p:sldId id="261" r:id="rId12"/>
    <p:sldId id="292" r:id="rId13"/>
    <p:sldId id="309" r:id="rId14"/>
    <p:sldId id="310" r:id="rId15"/>
    <p:sldId id="327" r:id="rId16"/>
    <p:sldId id="328" r:id="rId17"/>
    <p:sldId id="285" r:id="rId18"/>
    <p:sldId id="339" r:id="rId19"/>
    <p:sldId id="340" r:id="rId20"/>
    <p:sldId id="341" r:id="rId21"/>
    <p:sldId id="288"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50" d="100"/>
          <a:sy n="50" d="100"/>
        </p:scale>
        <p:origin x="426" y="336"/>
      </p:cViewPr>
      <p:guideLst>
        <p:guide orient="horz" pos="2152"/>
        <p:guide pos="384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85BF20-DF3B-4089-A157-C423B81941B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6E15EC-5485-46CA-B1CB-CC3AF0B8A19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AA4064C-B1C8-4B8F-82B1-6A8D1A5749D3}"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页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C057710-742C-40D8-8274-244181F055F3}"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CC28A5-CEC3-4051-A8C3-9375E3DE30B4}" type="datetime1">
              <a:rPr lang="zh-CN" altLang="en-US" smtClean="0"/>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2.xml"/><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image" Target="../media/image6.emf"/></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emf"/></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2.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2.jpeg"/><Relationship Id="rId1" Type="http://schemas.openxmlformats.org/officeDocument/2006/relationships/hyperlink" Target="http://www.yanj.cn/store-9258.html"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image" Target="../media/image5.jpeg"/><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hyperlink" Target="http://www.yanj.cn/store-9258.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16632"/>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flipV="1">
            <a:off x="-1" y="6200384"/>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2" name="图片 1" descr="C:\Users\butianyu\Desktop\aa18972bd40735faaf42e23d9e510fb30e240887.jpgaa18972bd40735faaf42e23d9e510fb30e240887"/>
          <p:cNvPicPr>
            <a:picLocks noChangeAspect="1"/>
          </p:cNvPicPr>
          <p:nvPr/>
        </p:nvPicPr>
        <p:blipFill rotWithShape="1">
          <a:blip r:embed="rId1"/>
          <a:srcRect/>
          <a:stretch>
            <a:fillRect/>
          </a:stretch>
        </p:blipFill>
        <p:spPr>
          <a:xfrm>
            <a:off x="5176086" y="834222"/>
            <a:ext cx="1839827" cy="1816735"/>
          </a:xfrm>
          <a:prstGeom prst="rect">
            <a:avLst/>
          </a:prstGeom>
          <a:effectLst/>
        </p:spPr>
      </p:pic>
      <p:sp>
        <p:nvSpPr>
          <p:cNvPr id="5" name="文本框 4"/>
          <p:cNvSpPr txBox="1"/>
          <p:nvPr/>
        </p:nvSpPr>
        <p:spPr>
          <a:xfrm>
            <a:off x="299227" y="2667810"/>
            <a:ext cx="11305256" cy="1568450"/>
          </a:xfrm>
          <a:prstGeom prst="rect">
            <a:avLst/>
          </a:prstGeom>
          <a:noFill/>
        </p:spPr>
        <p:txBody>
          <a:bodyPr wrap="square" rtlCol="0">
            <a:spAutoFit/>
          </a:bodyPr>
          <a:lstStyle/>
          <a:p>
            <a:pPr algn="ctr"/>
            <a:r>
              <a:rPr lang="zh-CN" altLang="en-US" sz="4800" b="1" dirty="0">
                <a:cs typeface="+mn-ea"/>
                <a:sym typeface="+mn-lt"/>
              </a:rPr>
              <a:t>基于</a:t>
            </a:r>
            <a:r>
              <a:rPr lang="en-US" altLang="zh-CN" sz="4800" b="1" dirty="0">
                <a:cs typeface="+mn-ea"/>
                <a:sym typeface="+mn-lt"/>
              </a:rPr>
              <a:t>Unity3D</a:t>
            </a:r>
            <a:r>
              <a:rPr lang="zh-CN" altLang="en-US" sz="4800" b="1" dirty="0">
                <a:cs typeface="+mn-ea"/>
                <a:sym typeface="+mn-lt"/>
              </a:rPr>
              <a:t>引擎的赛车游戏</a:t>
            </a:r>
            <a:endParaRPr lang="zh-CN" altLang="en-US" sz="4800" b="1" dirty="0">
              <a:cs typeface="+mn-ea"/>
              <a:sym typeface="+mn-lt"/>
            </a:endParaRPr>
          </a:p>
          <a:p>
            <a:pPr algn="ctr"/>
            <a:r>
              <a:rPr lang="zh-CN" altLang="en-US" sz="4800" b="1" dirty="0">
                <a:cs typeface="+mn-ea"/>
                <a:sym typeface="+mn-lt"/>
              </a:rPr>
              <a:t>的设计与开发</a:t>
            </a:r>
            <a:endParaRPr lang="zh-CN" altLang="en-US" sz="4800" b="1" dirty="0">
              <a:cs typeface="+mn-ea"/>
              <a:sym typeface="+mn-lt"/>
            </a:endParaRPr>
          </a:p>
        </p:txBody>
      </p:sp>
      <p:grpSp>
        <p:nvGrpSpPr>
          <p:cNvPr id="19" name="组合 18"/>
          <p:cNvGrpSpPr/>
          <p:nvPr/>
        </p:nvGrpSpPr>
        <p:grpSpPr>
          <a:xfrm>
            <a:off x="1917814" y="3652689"/>
            <a:ext cx="8297318" cy="583565"/>
            <a:chOff x="2292529" y="3029773"/>
            <a:chExt cx="8297318" cy="583565"/>
          </a:xfrm>
        </p:grpSpPr>
        <p:sp>
          <p:nvSpPr>
            <p:cNvPr id="6" name="文本框 9"/>
            <p:cNvSpPr txBox="1">
              <a:spLocks noChangeArrowheads="1"/>
            </p:cNvSpPr>
            <p:nvPr/>
          </p:nvSpPr>
          <p:spPr bwMode="auto">
            <a:xfrm>
              <a:off x="3912394" y="3029773"/>
              <a:ext cx="4775894"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eaLnBrk="1" hangingPunct="1"/>
              <a:endParaRPr lang="zh-CN" altLang="en-US" sz="3200" b="1" dirty="0">
                <a:solidFill>
                  <a:schemeClr val="bg1"/>
                </a:solidFill>
                <a:latin typeface="微软雅黑" panose="020B0503020204020204" pitchFamily="34" charset="-122"/>
                <a:ea typeface="微软雅黑" panose="020B0503020204020204" pitchFamily="34" charset="-122"/>
              </a:endParaRPr>
            </a:p>
          </p:txBody>
        </p:sp>
        <p:cxnSp>
          <p:nvCxnSpPr>
            <p:cNvPr id="7" name="直接连接符 6"/>
            <p:cNvCxnSpPr>
              <a:cxnSpLocks noChangeShapeType="1"/>
              <a:stCxn id="6" idx="3"/>
            </p:cNvCxnSpPr>
            <p:nvPr/>
          </p:nvCxnSpPr>
          <p:spPr bwMode="auto">
            <a:xfrm>
              <a:off x="8688288" y="3321526"/>
              <a:ext cx="1901559" cy="0"/>
            </a:xfrm>
            <a:prstGeom prst="line">
              <a:avLst/>
            </a:prstGeom>
            <a:noFill/>
            <a:ln w="6350">
              <a:solidFill>
                <a:srgbClr val="4575A5"/>
              </a:solidFill>
              <a:round/>
            </a:ln>
            <a:extLst>
              <a:ext uri="{909E8E84-426E-40DD-AFC4-6F175D3DCCD1}">
                <a14:hiddenFill xmlns:a14="http://schemas.microsoft.com/office/drawing/2010/main">
                  <a:noFill/>
                </a14:hiddenFill>
              </a:ext>
            </a:extLst>
          </p:spPr>
        </p:cxnSp>
        <p:cxnSp>
          <p:nvCxnSpPr>
            <p:cNvPr id="8" name="直接连接符 7"/>
            <p:cNvCxnSpPr>
              <a:cxnSpLocks noChangeShapeType="1"/>
              <a:endCxn id="6" idx="1"/>
            </p:cNvCxnSpPr>
            <p:nvPr/>
          </p:nvCxnSpPr>
          <p:spPr bwMode="auto">
            <a:xfrm>
              <a:off x="2292529" y="3321526"/>
              <a:ext cx="1620000" cy="0"/>
            </a:xfrm>
            <a:prstGeom prst="line">
              <a:avLst/>
            </a:prstGeom>
            <a:noFill/>
            <a:ln w="6350">
              <a:solidFill>
                <a:srgbClr val="4575A5"/>
              </a:solidFill>
              <a:round/>
            </a:ln>
            <a:extLst>
              <a:ext uri="{909E8E84-426E-40DD-AFC4-6F175D3DCCD1}">
                <a14:hiddenFill xmlns:a14="http://schemas.microsoft.com/office/drawing/2010/main">
                  <a:noFill/>
                </a14:hiddenFill>
              </a:ext>
            </a:extLst>
          </p:spPr>
        </p:cxnSp>
      </p:grpSp>
      <p:grpSp>
        <p:nvGrpSpPr>
          <p:cNvPr id="20" name="组合 19"/>
          <p:cNvGrpSpPr/>
          <p:nvPr/>
        </p:nvGrpSpPr>
        <p:grpSpPr>
          <a:xfrm>
            <a:off x="2999656" y="4709408"/>
            <a:ext cx="5970191" cy="402246"/>
            <a:chOff x="2999656" y="5646450"/>
            <a:chExt cx="5970191" cy="402246"/>
          </a:xfrm>
        </p:grpSpPr>
        <p:sp>
          <p:nvSpPr>
            <p:cNvPr id="9" name="文本框 8"/>
            <p:cNvSpPr txBox="1"/>
            <p:nvPr/>
          </p:nvSpPr>
          <p:spPr>
            <a:xfrm>
              <a:off x="2999656" y="5646450"/>
              <a:ext cx="2781672" cy="398780"/>
            </a:xfrm>
            <a:prstGeom prst="rect">
              <a:avLst/>
            </a:prstGeom>
            <a:noFill/>
          </p:spPr>
          <p:txBody>
            <a:bodyPr wrap="square" rtlCol="0">
              <a:spAutoFit/>
            </a:bodyPr>
            <a:lstStyle/>
            <a:p>
              <a:pPr algn="ct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指导老师：</a:t>
              </a:r>
              <a:r>
                <a:rPr lang="en-US" altLang="zh-CN"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xx</a:t>
              </a:r>
              <a:endParaRPr lang="en-US" altLang="zh-CN"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p:cNvSpPr txBox="1"/>
            <p:nvPr/>
          </p:nvSpPr>
          <p:spPr>
            <a:xfrm>
              <a:off x="6450485" y="5649916"/>
              <a:ext cx="2519362" cy="398780"/>
            </a:xfrm>
            <a:prstGeom prst="rect">
              <a:avLst/>
            </a:prstGeom>
            <a:noFill/>
          </p:spPr>
          <p:txBody>
            <a:bodyPr wrap="square" rtlCol="0">
              <a:spAutoFit/>
            </a:bodyPr>
            <a:lstStyle/>
            <a:p>
              <a:pPr algn="ct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汇报人：</a:t>
              </a:r>
              <a:r>
                <a:rPr lang="en-US" altLang="zh-CN"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xxx</a:t>
              </a:r>
              <a:endParaRPr lang="en-US" altLang="zh-CN"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1" name="矩形 20"/>
          <p:cNvSpPr/>
          <p:nvPr/>
        </p:nvSpPr>
        <p:spPr>
          <a:xfrm>
            <a:off x="551384" y="5759663"/>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原创设计小乖qq:2013440355"/>
          <p:cNvSpPr/>
          <p:nvPr/>
        </p:nvSpPr>
        <p:spPr>
          <a:xfrm>
            <a:off x="299384" y="5507663"/>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且为免费推广模板"/>
          <p:cNvSpPr/>
          <p:nvPr/>
        </p:nvSpPr>
        <p:spPr>
          <a:xfrm>
            <a:off x="11586628" y="1049024"/>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此模板为小乖乖设计原创"/>
          <p:cNvSpPr/>
          <p:nvPr/>
        </p:nvSpPr>
        <p:spPr>
          <a:xfrm>
            <a:off x="11334628" y="797024"/>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53" presetClass="entr" presetSubtype="16" fill="hold" nodeType="withEffect">
                                  <p:stCondLst>
                                    <p:cond delay="40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par>
                                <p:cTn id="16" presetID="6" presetClass="emph" presetSubtype="0" autoRev="1" fill="hold" nodeType="withEffect">
                                  <p:stCondLst>
                                    <p:cond delay="800"/>
                                  </p:stCondLst>
                                  <p:childTnLst>
                                    <p:animScale>
                                      <p:cBhvr>
                                        <p:cTn id="17" dur="250" fill="hold"/>
                                        <p:tgtEl>
                                          <p:spTgt spid="2"/>
                                        </p:tgtEl>
                                      </p:cBhvr>
                                      <p:by x="115000" y="115000"/>
                                    </p:animScale>
                                  </p:childTnLst>
                                </p:cTn>
                              </p:par>
                              <p:par>
                                <p:cTn id="18" presetID="2" presetClass="entr" presetSubtype="4" fill="hold" grpId="0" nodeType="withEffect">
                                  <p:stCondLst>
                                    <p:cond delay="125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par>
                                <p:cTn id="22" presetID="2" presetClass="entr" presetSubtype="1" fill="hold" nodeType="withEffect">
                                  <p:stCondLst>
                                    <p:cond delay="125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0-#ppt_h/2"/>
                                          </p:val>
                                        </p:tav>
                                        <p:tav tm="100000">
                                          <p:val>
                                            <p:strVal val="#ppt_y"/>
                                          </p:val>
                                        </p:tav>
                                      </p:tavLst>
                                    </p:anim>
                                  </p:childTnLst>
                                </p:cTn>
                              </p:par>
                              <p:par>
                                <p:cTn id="26" presetID="22" presetClass="entr" presetSubtype="8" fill="hold" nodeType="withEffect">
                                  <p:stCondLst>
                                    <p:cond delay="1750"/>
                                  </p:stCondLst>
                                  <p:childTnLst>
                                    <p:set>
                                      <p:cBhvr>
                                        <p:cTn id="27" dur="1" fill="hold">
                                          <p:stCondLst>
                                            <p:cond delay="0"/>
                                          </p:stCondLst>
                                        </p:cTn>
                                        <p:tgtEl>
                                          <p:spTgt spid="20"/>
                                        </p:tgtEl>
                                        <p:attrNameLst>
                                          <p:attrName>style.visibility</p:attrName>
                                        </p:attrNameLst>
                                      </p:cBhvr>
                                      <p:to>
                                        <p:strVal val="visible"/>
                                      </p:to>
                                    </p:set>
                                    <p:animEffect transition="in" filter="wipe(left)">
                                      <p:cBhvr>
                                        <p:cTn id="28" dur="500"/>
                                        <p:tgtEl>
                                          <p:spTgt spid="20"/>
                                        </p:tgtEl>
                                      </p:cBhvr>
                                    </p:animEffect>
                                  </p:childTnLst>
                                </p:cTn>
                              </p:par>
                              <p:par>
                                <p:cTn id="29" presetID="10" presetClass="entr" presetSubtype="0" fill="hold" grpId="0" nodeType="withEffect">
                                  <p:stCondLst>
                                    <p:cond delay="225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par>
                                <p:cTn id="32" presetID="10" presetClass="entr" presetSubtype="0" fill="hold" grpId="0" nodeType="withEffect">
                                  <p:stCondLst>
                                    <p:cond delay="275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ntr" presetSubtype="0" fill="hold" grpId="0" nodeType="withEffect">
                                  <p:stCondLst>
                                    <p:cond delay="225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0" presetClass="entr" presetSubtype="0" fill="hold" grpId="0" nodeType="withEffect">
                                  <p:stCondLst>
                                    <p:cond delay="275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21" grpId="0" animBg="1"/>
      <p:bldP spid="22" grpId="0" animBg="1"/>
      <p:bldP spid="23" grpId="0" animBg="1"/>
      <p:bldP spid="2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31837"/>
            <a:ext cx="12192000" cy="720626"/>
            <a:chOff x="0" y="331837"/>
            <a:chExt cx="12192000" cy="720626"/>
          </a:xfrm>
        </p:grpSpPr>
        <p:sp>
          <p:nvSpPr>
            <p:cNvPr id="3" name="矩形 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22120" y="368985"/>
              <a:ext cx="2304256" cy="645160"/>
            </a:xfrm>
            <a:prstGeom prst="rect">
              <a:avLst/>
            </a:prstGeom>
            <a:noFill/>
          </p:spPr>
          <p:txBody>
            <a:bodyPr wrap="square" rtlCol="0">
              <a:spAutoFit/>
            </a:bodyPr>
            <a:lstStyle/>
            <a:p>
              <a:r>
                <a:rPr lang="zh-CN" altLang="en-US" sz="3600" dirty="0"/>
                <a:t>设计方法</a:t>
              </a:r>
              <a:endParaRPr lang="zh-CN" altLang="en-US" sz="3600" dirty="0"/>
            </a:p>
          </p:txBody>
        </p:sp>
        <p:sp>
          <p:nvSpPr>
            <p:cNvPr id="6" name="矩形 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18160"/>
            </a:xfrm>
            <a:prstGeom prst="rect">
              <a:avLst/>
            </a:prstGeom>
            <a:noFill/>
          </p:spPr>
          <p:txBody>
            <a:bodyPr wrap="square" rtlCol="0">
              <a:spAutoFit/>
            </a:bodyPr>
            <a:lstStyle/>
            <a:p>
              <a:endParaRPr lang="zh-CN" altLang="en-US" sz="2800" dirty="0">
                <a:solidFill>
                  <a:schemeClr val="bg2"/>
                </a:solidFill>
              </a:endParaRPr>
            </a:p>
          </p:txBody>
        </p:sp>
      </p:grpSp>
      <p:sp>
        <p:nvSpPr>
          <p:cNvPr id="80" name="文本框 79"/>
          <p:cNvSpPr txBox="1"/>
          <p:nvPr/>
        </p:nvSpPr>
        <p:spPr>
          <a:xfrm>
            <a:off x="-654231" y="1289553"/>
            <a:ext cx="5087938" cy="548640"/>
          </a:xfrm>
          <a:prstGeom prst="rect">
            <a:avLst/>
          </a:prstGeom>
          <a:noFill/>
        </p:spPr>
        <p:txBody>
          <a:bodyPr wrap="square" rtlCol="0">
            <a:spAutoFit/>
          </a:bodyPr>
          <a:lstStyle>
            <a:defPPr>
              <a:defRPr lang="zh-CN"/>
            </a:defPPr>
            <a:lvl1pPr>
              <a:defRPr sz="3200" b="1">
                <a:solidFill>
                  <a:schemeClr val="tx1">
                    <a:alpha val="75000"/>
                  </a:schemeClr>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solidFill>
                <a:latin typeface="Times New Roman" panose="02020603050405020304" pitchFamily="18" charset="0"/>
                <a:cs typeface="Times New Roman" panose="02020603050405020304" pitchFamily="18" charset="0"/>
              </a:rPr>
              <a:t>地形绘制</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pic>
        <p:nvPicPr>
          <p:cNvPr id="9" name="图片 8"/>
          <p:cNvPicPr>
            <a:picLocks noChangeAspect="1"/>
          </p:cNvPicPr>
          <p:nvPr/>
        </p:nvPicPr>
        <p:blipFill>
          <a:blip r:embed="rId1"/>
          <a:stretch>
            <a:fillRect/>
          </a:stretch>
        </p:blipFill>
        <p:spPr>
          <a:xfrm>
            <a:off x="381635" y="2103755"/>
            <a:ext cx="7018020" cy="3163570"/>
          </a:xfrm>
          <a:prstGeom prst="rect">
            <a:avLst/>
          </a:prstGeom>
        </p:spPr>
      </p:pic>
      <p:pic>
        <p:nvPicPr>
          <p:cNvPr id="10" name="图片 9"/>
          <p:cNvPicPr>
            <a:picLocks noChangeAspect="1"/>
          </p:cNvPicPr>
          <p:nvPr/>
        </p:nvPicPr>
        <p:blipFill>
          <a:blip r:embed="rId2"/>
          <a:stretch>
            <a:fillRect/>
          </a:stretch>
        </p:blipFill>
        <p:spPr>
          <a:xfrm>
            <a:off x="7511415" y="1838325"/>
            <a:ext cx="4566285" cy="1807845"/>
          </a:xfrm>
          <a:prstGeom prst="rect">
            <a:avLst/>
          </a:prstGeom>
        </p:spPr>
      </p:pic>
      <p:pic>
        <p:nvPicPr>
          <p:cNvPr id="8" name="图片 5"/>
          <p:cNvPicPr>
            <a:picLocks noChangeAspect="1"/>
          </p:cNvPicPr>
          <p:nvPr/>
        </p:nvPicPr>
        <p:blipFill>
          <a:blip r:embed="rId3"/>
          <a:stretch>
            <a:fillRect/>
          </a:stretch>
        </p:blipFill>
        <p:spPr>
          <a:xfrm>
            <a:off x="7890510" y="3973830"/>
            <a:ext cx="3045460" cy="2763520"/>
          </a:xfrm>
          <a:prstGeom prst="rect">
            <a:avLst/>
          </a:prstGeom>
          <a:noFill/>
          <a:ln w="9525">
            <a:noFill/>
          </a:ln>
        </p:spPr>
      </p:pic>
      <p:sp>
        <p:nvSpPr>
          <p:cNvPr id="38" name="圆角矩形 37"/>
          <p:cNvSpPr/>
          <p:nvPr/>
        </p:nvSpPr>
        <p:spPr>
          <a:xfrm>
            <a:off x="1179195" y="5518150"/>
            <a:ext cx="4804410" cy="972820"/>
          </a:xfrm>
          <a:prstGeom prst="roundRect">
            <a:avLst>
              <a:gd name="adj" fmla="val 0"/>
            </a:avLst>
          </a:prstGeom>
          <a:solidFill>
            <a:schemeClr val="bg2"/>
          </a:solidFill>
          <a:ln w="12700" cap="flat" cmpd="sng" algn="ctr">
            <a:solidFill>
              <a:schemeClr val="bg1"/>
            </a:solid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使用自带地形编辑器绘制地形，绘制出山川、湖泊等。</a:t>
            </a:r>
            <a:endPar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0"/>
                                        </p:tgtEl>
                                        <p:attrNameLst>
                                          <p:attrName>style.visibility</p:attrName>
                                        </p:attrNameLst>
                                      </p:cBhvr>
                                      <p:to>
                                        <p:strVal val="visible"/>
                                      </p:to>
                                    </p:set>
                                    <p:animEffect transition="in" filter="wipe(left)">
                                      <p:cBhvr>
                                        <p:cTn id="10" dur="500"/>
                                        <p:tgtEl>
                                          <p:spTgt spid="80"/>
                                        </p:tgtEl>
                                      </p:cBhvr>
                                    </p:animEffect>
                                  </p:childTnLst>
                                </p:cTn>
                              </p:par>
                              <p:par>
                                <p:cTn id="11" presetID="53" presetClass="entr" presetSubtype="16" fill="hold" grpId="0" nodeType="withEffect">
                                  <p:stCondLst>
                                    <p:cond delay="400"/>
                                  </p:stCondLst>
                                  <p:childTnLst>
                                    <p:set>
                                      <p:cBhvr>
                                        <p:cTn id="12" dur="1" fill="hold">
                                          <p:stCondLst>
                                            <p:cond delay="0"/>
                                          </p:stCondLst>
                                        </p:cTn>
                                        <p:tgtEl>
                                          <p:spTgt spid="38"/>
                                        </p:tgtEl>
                                        <p:attrNameLst>
                                          <p:attrName>style.visibility</p:attrName>
                                        </p:attrNameLst>
                                      </p:cBhvr>
                                      <p:to>
                                        <p:strVal val="visible"/>
                                      </p:to>
                                    </p:set>
                                    <p:anim calcmode="lin" valueType="num">
                                      <p:cBhvr>
                                        <p:cTn id="13" dur="500" fill="hold"/>
                                        <p:tgtEl>
                                          <p:spTgt spid="38"/>
                                        </p:tgtEl>
                                        <p:attrNameLst>
                                          <p:attrName>ppt_w</p:attrName>
                                        </p:attrNameLst>
                                      </p:cBhvr>
                                      <p:tavLst>
                                        <p:tav tm="0">
                                          <p:val>
                                            <p:fltVal val="0"/>
                                          </p:val>
                                        </p:tav>
                                        <p:tav tm="100000">
                                          <p:val>
                                            <p:strVal val="#ppt_w"/>
                                          </p:val>
                                        </p:tav>
                                      </p:tavLst>
                                    </p:anim>
                                    <p:anim calcmode="lin" valueType="num">
                                      <p:cBhvr>
                                        <p:cTn id="14" dur="500" fill="hold"/>
                                        <p:tgtEl>
                                          <p:spTgt spid="38"/>
                                        </p:tgtEl>
                                        <p:attrNameLst>
                                          <p:attrName>ppt_h</p:attrName>
                                        </p:attrNameLst>
                                      </p:cBhvr>
                                      <p:tavLst>
                                        <p:tav tm="0">
                                          <p:val>
                                            <p:fltVal val="0"/>
                                          </p:val>
                                        </p:tav>
                                        <p:tav tm="100000">
                                          <p:val>
                                            <p:strVal val="#ppt_h"/>
                                          </p:val>
                                        </p:tav>
                                      </p:tavLst>
                                    </p:anim>
                                    <p:animEffect transition="in" filter="fade">
                                      <p:cBhvr>
                                        <p:cTn id="15" dur="500"/>
                                        <p:tgtEl>
                                          <p:spTgt spid="38"/>
                                        </p:tgtEl>
                                      </p:cBhvr>
                                    </p:animEffect>
                                  </p:childTnLst>
                                </p:cTn>
                              </p:par>
                              <p:par>
                                <p:cTn id="16" presetID="6" presetClass="emph" presetSubtype="0" autoRev="1" fill="hold" grpId="1" nodeType="withEffect">
                                  <p:stCondLst>
                                    <p:cond delay="800"/>
                                  </p:stCondLst>
                                  <p:childTnLst>
                                    <p:animScale>
                                      <p:cBhvr>
                                        <p:cTn id="17" dur="250" fill="hold"/>
                                        <p:tgtEl>
                                          <p:spTgt spid="38"/>
                                        </p:tgtEl>
                                      </p:cBhvr>
                                      <p:by x="115000" y="11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38" grpId="0" bldLvl="0" animBg="1"/>
      <p:bldP spid="38" grpId="1"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31837"/>
            <a:ext cx="12192000" cy="720626"/>
            <a:chOff x="0" y="331837"/>
            <a:chExt cx="12192000" cy="720626"/>
          </a:xfrm>
        </p:grpSpPr>
        <p:sp>
          <p:nvSpPr>
            <p:cNvPr id="3" name="矩形 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22120" y="368985"/>
              <a:ext cx="2304256" cy="645160"/>
            </a:xfrm>
            <a:prstGeom prst="rect">
              <a:avLst/>
            </a:prstGeom>
            <a:noFill/>
          </p:spPr>
          <p:txBody>
            <a:bodyPr wrap="square" rtlCol="0">
              <a:spAutoFit/>
            </a:bodyPr>
            <a:lstStyle/>
            <a:p>
              <a:r>
                <a:rPr lang="zh-CN" altLang="en-US" sz="3600" dirty="0"/>
                <a:t>设计方法</a:t>
              </a:r>
              <a:endParaRPr lang="zh-CN" altLang="en-US" sz="3600" dirty="0"/>
            </a:p>
          </p:txBody>
        </p:sp>
        <p:sp>
          <p:nvSpPr>
            <p:cNvPr id="6" name="矩形 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18160"/>
            </a:xfrm>
            <a:prstGeom prst="rect">
              <a:avLst/>
            </a:prstGeom>
            <a:noFill/>
          </p:spPr>
          <p:txBody>
            <a:bodyPr wrap="square" rtlCol="0">
              <a:spAutoFit/>
            </a:bodyPr>
            <a:lstStyle/>
            <a:p>
              <a:endParaRPr lang="zh-CN" altLang="en-US" sz="2800" dirty="0">
                <a:solidFill>
                  <a:schemeClr val="bg2"/>
                </a:solidFill>
              </a:endParaRPr>
            </a:p>
          </p:txBody>
        </p:sp>
      </p:grpSp>
      <p:sp>
        <p:nvSpPr>
          <p:cNvPr id="80" name="文本框 79"/>
          <p:cNvSpPr txBox="1"/>
          <p:nvPr/>
        </p:nvSpPr>
        <p:spPr>
          <a:xfrm>
            <a:off x="-654231" y="1289553"/>
            <a:ext cx="5087938" cy="548640"/>
          </a:xfrm>
          <a:prstGeom prst="rect">
            <a:avLst/>
          </a:prstGeom>
          <a:noFill/>
        </p:spPr>
        <p:txBody>
          <a:bodyPr wrap="square" rtlCol="0">
            <a:spAutoFit/>
          </a:bodyPr>
          <a:lstStyle>
            <a:defPPr>
              <a:defRPr lang="zh-CN"/>
            </a:defPPr>
            <a:lvl1pPr>
              <a:defRPr sz="3200" b="1">
                <a:solidFill>
                  <a:schemeClr val="tx1">
                    <a:alpha val="75000"/>
                  </a:schemeClr>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solidFill>
                <a:latin typeface="Times New Roman" panose="02020603050405020304" pitchFamily="18" charset="0"/>
                <a:cs typeface="Times New Roman" panose="02020603050405020304" pitchFamily="18" charset="0"/>
              </a:rPr>
              <a:t>材质贴图</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pic>
        <p:nvPicPr>
          <p:cNvPr id="12" name="图片 11"/>
          <p:cNvPicPr>
            <a:picLocks noChangeAspect="1"/>
          </p:cNvPicPr>
          <p:nvPr/>
        </p:nvPicPr>
        <p:blipFill>
          <a:blip r:embed="rId1"/>
          <a:stretch>
            <a:fillRect/>
          </a:stretch>
        </p:blipFill>
        <p:spPr>
          <a:xfrm>
            <a:off x="7053580" y="3999865"/>
            <a:ext cx="3987800" cy="2623820"/>
          </a:xfrm>
          <a:prstGeom prst="rect">
            <a:avLst/>
          </a:prstGeom>
        </p:spPr>
      </p:pic>
      <p:pic>
        <p:nvPicPr>
          <p:cNvPr id="13" name="图片 12"/>
          <p:cNvPicPr>
            <a:picLocks noChangeAspect="1"/>
          </p:cNvPicPr>
          <p:nvPr/>
        </p:nvPicPr>
        <p:blipFill>
          <a:blip r:embed="rId2"/>
          <a:stretch>
            <a:fillRect/>
          </a:stretch>
        </p:blipFill>
        <p:spPr>
          <a:xfrm>
            <a:off x="622935" y="2190750"/>
            <a:ext cx="6074410" cy="3134360"/>
          </a:xfrm>
          <a:prstGeom prst="rect">
            <a:avLst/>
          </a:prstGeom>
        </p:spPr>
      </p:pic>
      <p:pic>
        <p:nvPicPr>
          <p:cNvPr id="8" name="图片 41"/>
          <p:cNvPicPr>
            <a:picLocks noChangeAspect="1"/>
          </p:cNvPicPr>
          <p:nvPr/>
        </p:nvPicPr>
        <p:blipFill>
          <a:blip r:embed="rId3"/>
          <a:stretch>
            <a:fillRect/>
          </a:stretch>
        </p:blipFill>
        <p:spPr>
          <a:xfrm>
            <a:off x="6697028" y="1414780"/>
            <a:ext cx="5272405" cy="2448560"/>
          </a:xfrm>
          <a:prstGeom prst="rect">
            <a:avLst/>
          </a:prstGeom>
          <a:noFill/>
          <a:ln w="9525">
            <a:noFill/>
          </a:ln>
        </p:spPr>
      </p:pic>
      <p:sp>
        <p:nvSpPr>
          <p:cNvPr id="38" name="圆角矩形 37"/>
          <p:cNvSpPr/>
          <p:nvPr/>
        </p:nvSpPr>
        <p:spPr>
          <a:xfrm>
            <a:off x="1178560" y="5532755"/>
            <a:ext cx="4804410" cy="1090930"/>
          </a:xfrm>
          <a:prstGeom prst="roundRect">
            <a:avLst>
              <a:gd name="adj" fmla="val 0"/>
            </a:avLst>
          </a:prstGeom>
          <a:solidFill>
            <a:schemeClr val="bg2"/>
          </a:solidFill>
          <a:ln w="12700" cap="flat" cmpd="sng" algn="ctr">
            <a:solidFill>
              <a:schemeClr val="bg1"/>
            </a:solid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获取材质资源，给地形添加材质，铺上一层地皮，岩石、草、落叶等</a:t>
            </a:r>
            <a:endPar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0"/>
                                        </p:tgtEl>
                                        <p:attrNameLst>
                                          <p:attrName>style.visibility</p:attrName>
                                        </p:attrNameLst>
                                      </p:cBhvr>
                                      <p:to>
                                        <p:strVal val="visible"/>
                                      </p:to>
                                    </p:set>
                                    <p:animEffect transition="in" filter="wipe(left)">
                                      <p:cBhvr>
                                        <p:cTn id="10" dur="500"/>
                                        <p:tgtEl>
                                          <p:spTgt spid="80"/>
                                        </p:tgtEl>
                                      </p:cBhvr>
                                    </p:animEffect>
                                  </p:childTnLst>
                                </p:cTn>
                              </p:par>
                              <p:par>
                                <p:cTn id="11" presetID="53" presetClass="entr" presetSubtype="16" fill="hold" grpId="0" nodeType="withEffect">
                                  <p:stCondLst>
                                    <p:cond delay="400"/>
                                  </p:stCondLst>
                                  <p:childTnLst>
                                    <p:set>
                                      <p:cBhvr>
                                        <p:cTn id="12" dur="1" fill="hold">
                                          <p:stCondLst>
                                            <p:cond delay="0"/>
                                          </p:stCondLst>
                                        </p:cTn>
                                        <p:tgtEl>
                                          <p:spTgt spid="38"/>
                                        </p:tgtEl>
                                        <p:attrNameLst>
                                          <p:attrName>style.visibility</p:attrName>
                                        </p:attrNameLst>
                                      </p:cBhvr>
                                      <p:to>
                                        <p:strVal val="visible"/>
                                      </p:to>
                                    </p:set>
                                    <p:anim calcmode="lin" valueType="num">
                                      <p:cBhvr>
                                        <p:cTn id="13" dur="500" fill="hold"/>
                                        <p:tgtEl>
                                          <p:spTgt spid="38"/>
                                        </p:tgtEl>
                                        <p:attrNameLst>
                                          <p:attrName>ppt_w</p:attrName>
                                        </p:attrNameLst>
                                      </p:cBhvr>
                                      <p:tavLst>
                                        <p:tav tm="0">
                                          <p:val>
                                            <p:fltVal val="0"/>
                                          </p:val>
                                        </p:tav>
                                        <p:tav tm="100000">
                                          <p:val>
                                            <p:strVal val="#ppt_w"/>
                                          </p:val>
                                        </p:tav>
                                      </p:tavLst>
                                    </p:anim>
                                    <p:anim calcmode="lin" valueType="num">
                                      <p:cBhvr>
                                        <p:cTn id="14" dur="500" fill="hold"/>
                                        <p:tgtEl>
                                          <p:spTgt spid="38"/>
                                        </p:tgtEl>
                                        <p:attrNameLst>
                                          <p:attrName>ppt_h</p:attrName>
                                        </p:attrNameLst>
                                      </p:cBhvr>
                                      <p:tavLst>
                                        <p:tav tm="0">
                                          <p:val>
                                            <p:fltVal val="0"/>
                                          </p:val>
                                        </p:tav>
                                        <p:tav tm="100000">
                                          <p:val>
                                            <p:strVal val="#ppt_h"/>
                                          </p:val>
                                        </p:tav>
                                      </p:tavLst>
                                    </p:anim>
                                    <p:animEffect transition="in" filter="fade">
                                      <p:cBhvr>
                                        <p:cTn id="15" dur="500"/>
                                        <p:tgtEl>
                                          <p:spTgt spid="38"/>
                                        </p:tgtEl>
                                      </p:cBhvr>
                                    </p:animEffect>
                                  </p:childTnLst>
                                </p:cTn>
                              </p:par>
                              <p:par>
                                <p:cTn id="16" presetID="6" presetClass="emph" presetSubtype="0" autoRev="1" fill="hold" grpId="1" nodeType="withEffect">
                                  <p:stCondLst>
                                    <p:cond delay="800"/>
                                  </p:stCondLst>
                                  <p:childTnLst>
                                    <p:animScale>
                                      <p:cBhvr>
                                        <p:cTn id="17" dur="250" fill="hold"/>
                                        <p:tgtEl>
                                          <p:spTgt spid="38"/>
                                        </p:tgtEl>
                                      </p:cBhvr>
                                      <p:by x="115000" y="11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38" grpId="0" bldLvl="0" animBg="1"/>
      <p:bldP spid="38" grpId="1"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31837"/>
            <a:ext cx="12192000" cy="720626"/>
            <a:chOff x="0" y="331837"/>
            <a:chExt cx="12192000" cy="720626"/>
          </a:xfrm>
        </p:grpSpPr>
        <p:sp>
          <p:nvSpPr>
            <p:cNvPr id="3" name="矩形 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22120" y="368985"/>
              <a:ext cx="2304256" cy="645160"/>
            </a:xfrm>
            <a:prstGeom prst="rect">
              <a:avLst/>
            </a:prstGeom>
            <a:noFill/>
          </p:spPr>
          <p:txBody>
            <a:bodyPr wrap="square" rtlCol="0">
              <a:spAutoFit/>
            </a:bodyPr>
            <a:lstStyle/>
            <a:p>
              <a:r>
                <a:rPr lang="zh-CN" altLang="en-US" sz="3600" dirty="0"/>
                <a:t>设计方法</a:t>
              </a:r>
              <a:endParaRPr lang="zh-CN" altLang="en-US" sz="3600" dirty="0"/>
            </a:p>
          </p:txBody>
        </p:sp>
        <p:sp>
          <p:nvSpPr>
            <p:cNvPr id="6" name="矩形 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18160"/>
            </a:xfrm>
            <a:prstGeom prst="rect">
              <a:avLst/>
            </a:prstGeom>
            <a:noFill/>
          </p:spPr>
          <p:txBody>
            <a:bodyPr wrap="square" rtlCol="0">
              <a:spAutoFit/>
            </a:bodyPr>
            <a:lstStyle/>
            <a:p>
              <a:endParaRPr lang="zh-CN" altLang="en-US" sz="2800" dirty="0">
                <a:solidFill>
                  <a:schemeClr val="bg2"/>
                </a:solidFill>
              </a:endParaRPr>
            </a:p>
          </p:txBody>
        </p:sp>
      </p:grpSp>
      <p:sp>
        <p:nvSpPr>
          <p:cNvPr id="80" name="文本框 79"/>
          <p:cNvSpPr txBox="1"/>
          <p:nvPr/>
        </p:nvSpPr>
        <p:spPr>
          <a:xfrm>
            <a:off x="-654231" y="1289553"/>
            <a:ext cx="5087938" cy="548640"/>
          </a:xfrm>
          <a:prstGeom prst="rect">
            <a:avLst/>
          </a:prstGeom>
          <a:noFill/>
        </p:spPr>
        <p:txBody>
          <a:bodyPr wrap="square" rtlCol="0">
            <a:spAutoFit/>
          </a:bodyPr>
          <a:lstStyle>
            <a:defPPr>
              <a:defRPr lang="zh-CN"/>
            </a:defPPr>
            <a:lvl1pPr>
              <a:defRPr sz="3200" b="1">
                <a:solidFill>
                  <a:schemeClr val="tx1">
                    <a:alpha val="75000"/>
                  </a:schemeClr>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solidFill>
                <a:latin typeface="Times New Roman" panose="02020603050405020304" pitchFamily="18" charset="0"/>
                <a:cs typeface="Times New Roman" panose="02020603050405020304" pitchFamily="18" charset="0"/>
              </a:rPr>
              <a:t>公路创建</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pic>
        <p:nvPicPr>
          <p:cNvPr id="8" name="图片 -2147482615"/>
          <p:cNvPicPr>
            <a:picLocks noChangeAspect="1"/>
          </p:cNvPicPr>
          <p:nvPr/>
        </p:nvPicPr>
        <p:blipFill>
          <a:blip r:embed="rId1"/>
          <a:stretch>
            <a:fillRect/>
          </a:stretch>
        </p:blipFill>
        <p:spPr>
          <a:xfrm>
            <a:off x="-317" y="2019300"/>
            <a:ext cx="5269865" cy="3714750"/>
          </a:xfrm>
          <a:prstGeom prst="rect">
            <a:avLst/>
          </a:prstGeom>
          <a:noFill/>
          <a:ln w="9525">
            <a:noFill/>
          </a:ln>
        </p:spPr>
      </p:pic>
      <p:pic>
        <p:nvPicPr>
          <p:cNvPr id="9" name="图片 -2147482613"/>
          <p:cNvPicPr>
            <a:picLocks noChangeAspect="1"/>
          </p:cNvPicPr>
          <p:nvPr/>
        </p:nvPicPr>
        <p:blipFill>
          <a:blip r:embed="rId2"/>
          <a:stretch>
            <a:fillRect/>
          </a:stretch>
        </p:blipFill>
        <p:spPr>
          <a:xfrm>
            <a:off x="5518785" y="1289685"/>
            <a:ext cx="5968365" cy="2665095"/>
          </a:xfrm>
          <a:prstGeom prst="rect">
            <a:avLst/>
          </a:prstGeom>
          <a:noFill/>
          <a:ln w="9525">
            <a:noFill/>
          </a:ln>
        </p:spPr>
      </p:pic>
      <p:pic>
        <p:nvPicPr>
          <p:cNvPr id="10" name="图片 -2147482612"/>
          <p:cNvPicPr>
            <a:picLocks noChangeAspect="1"/>
          </p:cNvPicPr>
          <p:nvPr/>
        </p:nvPicPr>
        <p:blipFill>
          <a:blip r:embed="rId3"/>
          <a:stretch>
            <a:fillRect/>
          </a:stretch>
        </p:blipFill>
        <p:spPr>
          <a:xfrm>
            <a:off x="5753418" y="4334828"/>
            <a:ext cx="5266055" cy="2374265"/>
          </a:xfrm>
          <a:prstGeom prst="rect">
            <a:avLst/>
          </a:prstGeom>
          <a:noFill/>
          <a:ln w="9525">
            <a:noFill/>
          </a:ln>
        </p:spPr>
      </p:pic>
      <p:sp>
        <p:nvSpPr>
          <p:cNvPr id="38" name="圆角矩形 37"/>
          <p:cNvSpPr/>
          <p:nvPr/>
        </p:nvSpPr>
        <p:spPr>
          <a:xfrm>
            <a:off x="511175" y="5734050"/>
            <a:ext cx="4247515" cy="975360"/>
          </a:xfrm>
          <a:prstGeom prst="roundRect">
            <a:avLst>
              <a:gd name="adj" fmla="val 0"/>
            </a:avLst>
          </a:prstGeom>
          <a:solidFill>
            <a:schemeClr val="bg2"/>
          </a:solidFill>
          <a:ln w="12700" cap="flat" cmpd="sng" algn="ctr">
            <a:solidFill>
              <a:schemeClr val="bg1"/>
            </a:solid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使用</a:t>
            </a:r>
            <a:r>
              <a:rPr kumimoji="0" lang="en-US" altLang="zh-CN"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EasyRoads</a:t>
            </a:r>
            <a:r>
              <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插件创建公路</a:t>
            </a:r>
            <a:endPar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0"/>
                                        </p:tgtEl>
                                        <p:attrNameLst>
                                          <p:attrName>style.visibility</p:attrName>
                                        </p:attrNameLst>
                                      </p:cBhvr>
                                      <p:to>
                                        <p:strVal val="visible"/>
                                      </p:to>
                                    </p:set>
                                    <p:animEffect transition="in" filter="wipe(left)">
                                      <p:cBhvr>
                                        <p:cTn id="10" dur="500"/>
                                        <p:tgtEl>
                                          <p:spTgt spid="80"/>
                                        </p:tgtEl>
                                      </p:cBhvr>
                                    </p:animEffect>
                                  </p:childTnLst>
                                </p:cTn>
                              </p:par>
                              <p:par>
                                <p:cTn id="11" presetID="53" presetClass="entr" presetSubtype="16" fill="hold" grpId="0" nodeType="withEffect">
                                  <p:stCondLst>
                                    <p:cond delay="400"/>
                                  </p:stCondLst>
                                  <p:childTnLst>
                                    <p:set>
                                      <p:cBhvr>
                                        <p:cTn id="12" dur="1" fill="hold">
                                          <p:stCondLst>
                                            <p:cond delay="0"/>
                                          </p:stCondLst>
                                        </p:cTn>
                                        <p:tgtEl>
                                          <p:spTgt spid="38"/>
                                        </p:tgtEl>
                                        <p:attrNameLst>
                                          <p:attrName>style.visibility</p:attrName>
                                        </p:attrNameLst>
                                      </p:cBhvr>
                                      <p:to>
                                        <p:strVal val="visible"/>
                                      </p:to>
                                    </p:set>
                                    <p:anim calcmode="lin" valueType="num">
                                      <p:cBhvr>
                                        <p:cTn id="13" dur="500" fill="hold"/>
                                        <p:tgtEl>
                                          <p:spTgt spid="38"/>
                                        </p:tgtEl>
                                        <p:attrNameLst>
                                          <p:attrName>ppt_w</p:attrName>
                                        </p:attrNameLst>
                                      </p:cBhvr>
                                      <p:tavLst>
                                        <p:tav tm="0">
                                          <p:val>
                                            <p:fltVal val="0"/>
                                          </p:val>
                                        </p:tav>
                                        <p:tav tm="100000">
                                          <p:val>
                                            <p:strVal val="#ppt_w"/>
                                          </p:val>
                                        </p:tav>
                                      </p:tavLst>
                                    </p:anim>
                                    <p:anim calcmode="lin" valueType="num">
                                      <p:cBhvr>
                                        <p:cTn id="14" dur="500" fill="hold"/>
                                        <p:tgtEl>
                                          <p:spTgt spid="38"/>
                                        </p:tgtEl>
                                        <p:attrNameLst>
                                          <p:attrName>ppt_h</p:attrName>
                                        </p:attrNameLst>
                                      </p:cBhvr>
                                      <p:tavLst>
                                        <p:tav tm="0">
                                          <p:val>
                                            <p:fltVal val="0"/>
                                          </p:val>
                                        </p:tav>
                                        <p:tav tm="100000">
                                          <p:val>
                                            <p:strVal val="#ppt_h"/>
                                          </p:val>
                                        </p:tav>
                                      </p:tavLst>
                                    </p:anim>
                                    <p:animEffect transition="in" filter="fade">
                                      <p:cBhvr>
                                        <p:cTn id="15" dur="500"/>
                                        <p:tgtEl>
                                          <p:spTgt spid="38"/>
                                        </p:tgtEl>
                                      </p:cBhvr>
                                    </p:animEffect>
                                  </p:childTnLst>
                                </p:cTn>
                              </p:par>
                              <p:par>
                                <p:cTn id="16" presetID="6" presetClass="emph" presetSubtype="0" autoRev="1" fill="hold" grpId="1" nodeType="withEffect">
                                  <p:stCondLst>
                                    <p:cond delay="800"/>
                                  </p:stCondLst>
                                  <p:childTnLst>
                                    <p:animScale>
                                      <p:cBhvr>
                                        <p:cTn id="17" dur="250" fill="hold"/>
                                        <p:tgtEl>
                                          <p:spTgt spid="38"/>
                                        </p:tgtEl>
                                      </p:cBhvr>
                                      <p:by x="115000" y="11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38" grpId="0" bldLvl="0" animBg="1"/>
      <p:bldP spid="38" grpId="1"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31837"/>
            <a:ext cx="12192000" cy="720626"/>
            <a:chOff x="0" y="331837"/>
            <a:chExt cx="12192000" cy="720626"/>
          </a:xfrm>
        </p:grpSpPr>
        <p:sp>
          <p:nvSpPr>
            <p:cNvPr id="3" name="矩形 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22120" y="368985"/>
              <a:ext cx="2304256" cy="645160"/>
            </a:xfrm>
            <a:prstGeom prst="rect">
              <a:avLst/>
            </a:prstGeom>
            <a:noFill/>
          </p:spPr>
          <p:txBody>
            <a:bodyPr wrap="square" rtlCol="0">
              <a:spAutoFit/>
            </a:bodyPr>
            <a:lstStyle/>
            <a:p>
              <a:r>
                <a:rPr lang="zh-CN" altLang="en-US" sz="3600" dirty="0"/>
                <a:t>设计方法</a:t>
              </a:r>
              <a:endParaRPr lang="zh-CN" altLang="en-US" sz="3600" dirty="0"/>
            </a:p>
          </p:txBody>
        </p:sp>
        <p:sp>
          <p:nvSpPr>
            <p:cNvPr id="6" name="矩形 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18160"/>
            </a:xfrm>
            <a:prstGeom prst="rect">
              <a:avLst/>
            </a:prstGeom>
            <a:noFill/>
          </p:spPr>
          <p:txBody>
            <a:bodyPr wrap="square" rtlCol="0">
              <a:spAutoFit/>
            </a:bodyPr>
            <a:lstStyle/>
            <a:p>
              <a:endParaRPr lang="zh-CN" altLang="en-US" sz="2800" dirty="0">
                <a:solidFill>
                  <a:schemeClr val="bg2"/>
                </a:solidFill>
              </a:endParaRPr>
            </a:p>
          </p:txBody>
        </p:sp>
      </p:grpSp>
      <p:sp>
        <p:nvSpPr>
          <p:cNvPr id="80" name="文本框 79"/>
          <p:cNvSpPr txBox="1"/>
          <p:nvPr/>
        </p:nvSpPr>
        <p:spPr>
          <a:xfrm>
            <a:off x="-654231" y="1289553"/>
            <a:ext cx="5087938" cy="521970"/>
          </a:xfrm>
          <a:prstGeom prst="rect">
            <a:avLst/>
          </a:prstGeom>
          <a:noFill/>
        </p:spPr>
        <p:txBody>
          <a:bodyPr wrap="square" rtlCol="0">
            <a:spAutoFit/>
          </a:bodyPr>
          <a:lstStyle>
            <a:defPPr>
              <a:defRPr lang="zh-CN"/>
            </a:defPPr>
            <a:lvl1pPr>
              <a:defRPr sz="3200" b="1">
                <a:solidFill>
                  <a:schemeClr val="tx1">
                    <a:alpha val="75000"/>
                  </a:schemeClr>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solidFill>
                <a:latin typeface="Times New Roman" panose="02020603050405020304" pitchFamily="18" charset="0"/>
                <a:cs typeface="Times New Roman" panose="02020603050405020304" pitchFamily="18" charset="0"/>
              </a:rPr>
              <a:t>阴影贴图</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sp>
        <p:nvSpPr>
          <p:cNvPr id="38" name="圆角矩形 37"/>
          <p:cNvSpPr/>
          <p:nvPr/>
        </p:nvSpPr>
        <p:spPr>
          <a:xfrm>
            <a:off x="7292975" y="1581150"/>
            <a:ext cx="4247515" cy="5088255"/>
          </a:xfrm>
          <a:prstGeom prst="roundRect">
            <a:avLst>
              <a:gd name="adj" fmla="val 0"/>
            </a:avLst>
          </a:prstGeom>
          <a:solidFill>
            <a:schemeClr val="bg2"/>
          </a:solidFill>
          <a:ln w="12700" cap="flat" cmpd="sng" algn="ctr">
            <a:solidFill>
              <a:schemeClr val="bg1"/>
            </a:solid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游戏采用了Blob的投影技术。Blob投影是一种3D游戏的地面贴花技术，Blob投影需要两部分，一个摄像机的平截头体，一个物体投影的贴图。在绘制投影时首先使用摄像机的平截头体结构，将相机平截头体远端面投射在地面上，计算出投影的对应面的信息，然后将阴影贴图绘制到计算的投影平面上</a:t>
            </a:r>
            <a:endPar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endParaRPr>
          </a:p>
        </p:txBody>
      </p:sp>
      <p:pic>
        <p:nvPicPr>
          <p:cNvPr id="11" name="图片 11" descr="IMG_256"/>
          <p:cNvPicPr>
            <a:picLocks noChangeAspect="1"/>
          </p:cNvPicPr>
          <p:nvPr/>
        </p:nvPicPr>
        <p:blipFill>
          <a:blip r:embed="rId1"/>
          <a:stretch>
            <a:fillRect/>
          </a:stretch>
        </p:blipFill>
        <p:spPr>
          <a:xfrm>
            <a:off x="622935" y="2022475"/>
            <a:ext cx="6416040" cy="422021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0"/>
                                        </p:tgtEl>
                                        <p:attrNameLst>
                                          <p:attrName>style.visibility</p:attrName>
                                        </p:attrNameLst>
                                      </p:cBhvr>
                                      <p:to>
                                        <p:strVal val="visible"/>
                                      </p:to>
                                    </p:set>
                                    <p:animEffect transition="in" filter="wipe(left)">
                                      <p:cBhvr>
                                        <p:cTn id="10" dur="500"/>
                                        <p:tgtEl>
                                          <p:spTgt spid="80"/>
                                        </p:tgtEl>
                                      </p:cBhvr>
                                    </p:animEffect>
                                  </p:childTnLst>
                                </p:cTn>
                              </p:par>
                              <p:par>
                                <p:cTn id="11" presetID="53" presetClass="entr" presetSubtype="16" fill="hold" grpId="0" nodeType="withEffect">
                                  <p:stCondLst>
                                    <p:cond delay="400"/>
                                  </p:stCondLst>
                                  <p:childTnLst>
                                    <p:set>
                                      <p:cBhvr>
                                        <p:cTn id="12" dur="1" fill="hold">
                                          <p:stCondLst>
                                            <p:cond delay="0"/>
                                          </p:stCondLst>
                                        </p:cTn>
                                        <p:tgtEl>
                                          <p:spTgt spid="38"/>
                                        </p:tgtEl>
                                        <p:attrNameLst>
                                          <p:attrName>style.visibility</p:attrName>
                                        </p:attrNameLst>
                                      </p:cBhvr>
                                      <p:to>
                                        <p:strVal val="visible"/>
                                      </p:to>
                                    </p:set>
                                    <p:anim calcmode="lin" valueType="num">
                                      <p:cBhvr>
                                        <p:cTn id="13" dur="500" fill="hold"/>
                                        <p:tgtEl>
                                          <p:spTgt spid="38"/>
                                        </p:tgtEl>
                                        <p:attrNameLst>
                                          <p:attrName>ppt_w</p:attrName>
                                        </p:attrNameLst>
                                      </p:cBhvr>
                                      <p:tavLst>
                                        <p:tav tm="0">
                                          <p:val>
                                            <p:fltVal val="0"/>
                                          </p:val>
                                        </p:tav>
                                        <p:tav tm="100000">
                                          <p:val>
                                            <p:strVal val="#ppt_w"/>
                                          </p:val>
                                        </p:tav>
                                      </p:tavLst>
                                    </p:anim>
                                    <p:anim calcmode="lin" valueType="num">
                                      <p:cBhvr>
                                        <p:cTn id="14" dur="500" fill="hold"/>
                                        <p:tgtEl>
                                          <p:spTgt spid="38"/>
                                        </p:tgtEl>
                                        <p:attrNameLst>
                                          <p:attrName>ppt_h</p:attrName>
                                        </p:attrNameLst>
                                      </p:cBhvr>
                                      <p:tavLst>
                                        <p:tav tm="0">
                                          <p:val>
                                            <p:fltVal val="0"/>
                                          </p:val>
                                        </p:tav>
                                        <p:tav tm="100000">
                                          <p:val>
                                            <p:strVal val="#ppt_h"/>
                                          </p:val>
                                        </p:tav>
                                      </p:tavLst>
                                    </p:anim>
                                    <p:animEffect transition="in" filter="fade">
                                      <p:cBhvr>
                                        <p:cTn id="15" dur="500"/>
                                        <p:tgtEl>
                                          <p:spTgt spid="38"/>
                                        </p:tgtEl>
                                      </p:cBhvr>
                                    </p:animEffect>
                                  </p:childTnLst>
                                </p:cTn>
                              </p:par>
                              <p:par>
                                <p:cTn id="16" presetID="6" presetClass="emph" presetSubtype="0" autoRev="1" fill="hold" grpId="1" nodeType="withEffect">
                                  <p:stCondLst>
                                    <p:cond delay="800"/>
                                  </p:stCondLst>
                                  <p:childTnLst>
                                    <p:animScale>
                                      <p:cBhvr>
                                        <p:cTn id="17" dur="250" fill="hold"/>
                                        <p:tgtEl>
                                          <p:spTgt spid="38"/>
                                        </p:tgtEl>
                                      </p:cBhvr>
                                      <p:by x="115000" y="11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38" grpId="0" bldLvl="0" animBg="1"/>
      <p:bldP spid="38" grpId="1"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31837"/>
            <a:ext cx="12192000" cy="720626"/>
            <a:chOff x="0" y="331837"/>
            <a:chExt cx="12192000" cy="720626"/>
          </a:xfrm>
        </p:grpSpPr>
        <p:sp>
          <p:nvSpPr>
            <p:cNvPr id="3" name="矩形 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22120" y="368985"/>
              <a:ext cx="2304256" cy="645160"/>
            </a:xfrm>
            <a:prstGeom prst="rect">
              <a:avLst/>
            </a:prstGeom>
            <a:noFill/>
          </p:spPr>
          <p:txBody>
            <a:bodyPr wrap="square" rtlCol="0">
              <a:spAutoFit/>
            </a:bodyPr>
            <a:lstStyle/>
            <a:p>
              <a:r>
                <a:rPr lang="zh-CN" altLang="en-US" sz="3600" dirty="0"/>
                <a:t>设计方法</a:t>
              </a:r>
              <a:endParaRPr lang="zh-CN" altLang="en-US" sz="3600" dirty="0"/>
            </a:p>
          </p:txBody>
        </p:sp>
        <p:sp>
          <p:nvSpPr>
            <p:cNvPr id="6" name="矩形 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18160"/>
            </a:xfrm>
            <a:prstGeom prst="rect">
              <a:avLst/>
            </a:prstGeom>
            <a:noFill/>
          </p:spPr>
          <p:txBody>
            <a:bodyPr wrap="square" rtlCol="0">
              <a:spAutoFit/>
            </a:bodyPr>
            <a:lstStyle/>
            <a:p>
              <a:endParaRPr lang="zh-CN" altLang="en-US" sz="2800" dirty="0">
                <a:solidFill>
                  <a:schemeClr val="bg2"/>
                </a:solidFill>
              </a:endParaRPr>
            </a:p>
          </p:txBody>
        </p:sp>
      </p:grpSp>
      <p:sp>
        <p:nvSpPr>
          <p:cNvPr id="80" name="文本框 79"/>
          <p:cNvSpPr txBox="1"/>
          <p:nvPr/>
        </p:nvSpPr>
        <p:spPr>
          <a:xfrm>
            <a:off x="-654231" y="1289553"/>
            <a:ext cx="5087938" cy="521970"/>
          </a:xfrm>
          <a:prstGeom prst="rect">
            <a:avLst/>
          </a:prstGeom>
          <a:noFill/>
        </p:spPr>
        <p:txBody>
          <a:bodyPr wrap="square" rtlCol="0">
            <a:spAutoFit/>
          </a:bodyPr>
          <a:lstStyle>
            <a:defPPr>
              <a:defRPr lang="zh-CN"/>
            </a:defPPr>
            <a:lvl1pPr>
              <a:defRPr sz="3200" b="1">
                <a:solidFill>
                  <a:schemeClr val="tx1">
                    <a:alpha val="75000"/>
                  </a:schemeClr>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solidFill>
                <a:latin typeface="Times New Roman" panose="02020603050405020304" pitchFamily="18" charset="0"/>
                <a:cs typeface="Times New Roman" panose="02020603050405020304" pitchFamily="18" charset="0"/>
              </a:rPr>
              <a:t>烟雾粒子效果</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sp>
        <p:nvSpPr>
          <p:cNvPr id="38" name="圆角矩形 37"/>
          <p:cNvSpPr/>
          <p:nvPr/>
        </p:nvSpPr>
        <p:spPr>
          <a:xfrm>
            <a:off x="7292975" y="2213610"/>
            <a:ext cx="4247515" cy="3557905"/>
          </a:xfrm>
          <a:prstGeom prst="roundRect">
            <a:avLst>
              <a:gd name="adj" fmla="val 0"/>
            </a:avLst>
          </a:prstGeom>
          <a:solidFill>
            <a:schemeClr val="bg2"/>
          </a:solidFill>
          <a:ln w="12700" cap="flat" cmpd="sng" algn="ctr">
            <a:solidFill>
              <a:schemeClr val="bg1"/>
            </a:solid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赛车在漂移与刹车时会产生与地面摩擦产生的烟雾，增强了玩家的视觉体验，更加真实。游戏中的烟雾采用了粒子系统，粒子效果通过调整一些固定的参数和渲染完成</a:t>
            </a:r>
            <a:endPar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endParaRPr>
          </a:p>
        </p:txBody>
      </p:sp>
      <p:pic>
        <p:nvPicPr>
          <p:cNvPr id="8" name="图片 13" descr="IMG_256"/>
          <p:cNvPicPr>
            <a:picLocks noChangeAspect="1"/>
          </p:cNvPicPr>
          <p:nvPr/>
        </p:nvPicPr>
        <p:blipFill>
          <a:blip r:embed="rId1"/>
          <a:stretch>
            <a:fillRect/>
          </a:stretch>
        </p:blipFill>
        <p:spPr>
          <a:xfrm>
            <a:off x="423545" y="2212975"/>
            <a:ext cx="6551295" cy="400812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0"/>
                                        </p:tgtEl>
                                        <p:attrNameLst>
                                          <p:attrName>style.visibility</p:attrName>
                                        </p:attrNameLst>
                                      </p:cBhvr>
                                      <p:to>
                                        <p:strVal val="visible"/>
                                      </p:to>
                                    </p:set>
                                    <p:animEffect transition="in" filter="wipe(left)">
                                      <p:cBhvr>
                                        <p:cTn id="10" dur="500"/>
                                        <p:tgtEl>
                                          <p:spTgt spid="80"/>
                                        </p:tgtEl>
                                      </p:cBhvr>
                                    </p:animEffect>
                                  </p:childTnLst>
                                </p:cTn>
                              </p:par>
                              <p:par>
                                <p:cTn id="11" presetID="53" presetClass="entr" presetSubtype="16" fill="hold" grpId="0" nodeType="withEffect">
                                  <p:stCondLst>
                                    <p:cond delay="400"/>
                                  </p:stCondLst>
                                  <p:childTnLst>
                                    <p:set>
                                      <p:cBhvr>
                                        <p:cTn id="12" dur="1" fill="hold">
                                          <p:stCondLst>
                                            <p:cond delay="0"/>
                                          </p:stCondLst>
                                        </p:cTn>
                                        <p:tgtEl>
                                          <p:spTgt spid="38"/>
                                        </p:tgtEl>
                                        <p:attrNameLst>
                                          <p:attrName>style.visibility</p:attrName>
                                        </p:attrNameLst>
                                      </p:cBhvr>
                                      <p:to>
                                        <p:strVal val="visible"/>
                                      </p:to>
                                    </p:set>
                                    <p:anim calcmode="lin" valueType="num">
                                      <p:cBhvr>
                                        <p:cTn id="13" dur="500" fill="hold"/>
                                        <p:tgtEl>
                                          <p:spTgt spid="38"/>
                                        </p:tgtEl>
                                        <p:attrNameLst>
                                          <p:attrName>ppt_w</p:attrName>
                                        </p:attrNameLst>
                                      </p:cBhvr>
                                      <p:tavLst>
                                        <p:tav tm="0">
                                          <p:val>
                                            <p:fltVal val="0"/>
                                          </p:val>
                                        </p:tav>
                                        <p:tav tm="100000">
                                          <p:val>
                                            <p:strVal val="#ppt_w"/>
                                          </p:val>
                                        </p:tav>
                                      </p:tavLst>
                                    </p:anim>
                                    <p:anim calcmode="lin" valueType="num">
                                      <p:cBhvr>
                                        <p:cTn id="14" dur="500" fill="hold"/>
                                        <p:tgtEl>
                                          <p:spTgt spid="38"/>
                                        </p:tgtEl>
                                        <p:attrNameLst>
                                          <p:attrName>ppt_h</p:attrName>
                                        </p:attrNameLst>
                                      </p:cBhvr>
                                      <p:tavLst>
                                        <p:tav tm="0">
                                          <p:val>
                                            <p:fltVal val="0"/>
                                          </p:val>
                                        </p:tav>
                                        <p:tav tm="100000">
                                          <p:val>
                                            <p:strVal val="#ppt_h"/>
                                          </p:val>
                                        </p:tav>
                                      </p:tavLst>
                                    </p:anim>
                                    <p:animEffect transition="in" filter="fade">
                                      <p:cBhvr>
                                        <p:cTn id="15" dur="500"/>
                                        <p:tgtEl>
                                          <p:spTgt spid="38"/>
                                        </p:tgtEl>
                                      </p:cBhvr>
                                    </p:animEffect>
                                  </p:childTnLst>
                                </p:cTn>
                              </p:par>
                              <p:par>
                                <p:cTn id="16" presetID="6" presetClass="emph" presetSubtype="0" autoRev="1" fill="hold" grpId="1" nodeType="withEffect">
                                  <p:stCondLst>
                                    <p:cond delay="800"/>
                                  </p:stCondLst>
                                  <p:childTnLst>
                                    <p:animScale>
                                      <p:cBhvr>
                                        <p:cTn id="17" dur="250" fill="hold"/>
                                        <p:tgtEl>
                                          <p:spTgt spid="38"/>
                                        </p:tgtEl>
                                      </p:cBhvr>
                                      <p:by x="115000" y="11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38" grpId="0" bldLvl="0" animBg="1"/>
      <p:bldP spid="38" grpId="1"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1567180"/>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smtClean="0">
                <a:solidFill>
                  <a:srgbClr val="FFFFFF"/>
                </a:solidFill>
                <a:latin typeface="微软雅黑" panose="020B0503020204020204" pitchFamily="34" charset="-122"/>
              </a:rPr>
              <a:t>成果展示</a:t>
            </a:r>
            <a:endParaRPr lang="zh-CN" altLang="en-US" sz="4800" b="1" dirty="0" smtClean="0">
              <a:solidFill>
                <a:srgbClr val="FFFFFF"/>
              </a:solidFill>
              <a:latin typeface="微软雅黑" panose="020B0503020204020204" pitchFamily="34" charset="-122"/>
            </a:endParaRPr>
          </a:p>
          <a:p>
            <a:pPr algn="ctr" fontAlgn="base">
              <a:spcBef>
                <a:spcPct val="0"/>
              </a:spcBef>
              <a:spcAft>
                <a:spcPct val="0"/>
              </a:spcAft>
              <a:buFont typeface="Arial" panose="020B0604020202020204" pitchFamily="34" charset="0"/>
              <a:buNone/>
            </a:pPr>
            <a:endParaRPr lang="zh-CN" altLang="en-US" sz="4800" b="1" dirty="0" smtClean="0">
              <a:solidFill>
                <a:srgbClr val="FFFFFF"/>
              </a:solidFill>
              <a:latin typeface="微软雅黑" panose="020B0503020204020204" pitchFamily="34" charset="-122"/>
            </a:endParaRPr>
          </a:p>
        </p:txBody>
      </p:sp>
      <p:cxnSp>
        <p:nvCxnSpPr>
          <p:cNvPr id="8" name="直接连接符 7"/>
          <p:cNvCxnSpPr/>
          <p:nvPr/>
        </p:nvCxnSpPr>
        <p:spPr bwMode="auto">
          <a:xfrm>
            <a:off x="2640966" y="4570469"/>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Freeform 27"/>
          <p:cNvSpPr>
            <a:spLocks noEditPoints="1"/>
          </p:cNvSpPr>
          <p:nvPr/>
        </p:nvSpPr>
        <p:spPr bwMode="auto">
          <a:xfrm>
            <a:off x="5426108" y="1817478"/>
            <a:ext cx="1358726" cy="1199728"/>
          </a:xfrm>
          <a:custGeom>
            <a:avLst/>
            <a:gdLst>
              <a:gd name="T0" fmla="*/ 284 w 683"/>
              <a:gd name="T1" fmla="*/ 381 h 601"/>
              <a:gd name="T2" fmla="*/ 595 w 683"/>
              <a:gd name="T3" fmla="*/ 392 h 601"/>
              <a:gd name="T4" fmla="*/ 589 w 683"/>
              <a:gd name="T5" fmla="*/ 359 h 601"/>
              <a:gd name="T6" fmla="*/ 285 w 683"/>
              <a:gd name="T7" fmla="*/ 371 h 601"/>
              <a:gd name="T8" fmla="*/ 589 w 683"/>
              <a:gd name="T9" fmla="*/ 359 h 601"/>
              <a:gd name="T10" fmla="*/ 282 w 683"/>
              <a:gd name="T11" fmla="*/ 338 h 601"/>
              <a:gd name="T12" fmla="*/ 591 w 683"/>
              <a:gd name="T13" fmla="*/ 349 h 601"/>
              <a:gd name="T14" fmla="*/ 269 w 683"/>
              <a:gd name="T15" fmla="*/ 324 h 601"/>
              <a:gd name="T16" fmla="*/ 607 w 683"/>
              <a:gd name="T17" fmla="*/ 408 h 601"/>
              <a:gd name="T18" fmla="*/ 261 w 683"/>
              <a:gd name="T19" fmla="*/ 432 h 601"/>
              <a:gd name="T20" fmla="*/ 242 w 683"/>
              <a:gd name="T21" fmla="*/ 316 h 601"/>
              <a:gd name="T22" fmla="*/ 607 w 683"/>
              <a:gd name="T23" fmla="*/ 300 h 601"/>
              <a:gd name="T24" fmla="*/ 269 w 683"/>
              <a:gd name="T25" fmla="*/ 324 h 601"/>
              <a:gd name="T26" fmla="*/ 345 w 683"/>
              <a:gd name="T27" fmla="*/ 39 h 601"/>
              <a:gd name="T28" fmla="*/ 335 w 683"/>
              <a:gd name="T29" fmla="*/ 3 h 601"/>
              <a:gd name="T30" fmla="*/ 350 w 683"/>
              <a:gd name="T31" fmla="*/ 1 h 601"/>
              <a:gd name="T32" fmla="*/ 411 w 683"/>
              <a:gd name="T33" fmla="*/ 39 h 601"/>
              <a:gd name="T34" fmla="*/ 367 w 683"/>
              <a:gd name="T35" fmla="*/ 56 h 601"/>
              <a:gd name="T36" fmla="*/ 366 w 683"/>
              <a:gd name="T37" fmla="*/ 105 h 601"/>
              <a:gd name="T38" fmla="*/ 353 w 683"/>
              <a:gd name="T39" fmla="*/ 218 h 601"/>
              <a:gd name="T40" fmla="*/ 380 w 683"/>
              <a:gd name="T41" fmla="*/ 107 h 601"/>
              <a:gd name="T42" fmla="*/ 486 w 683"/>
              <a:gd name="T43" fmla="*/ 87 h 601"/>
              <a:gd name="T44" fmla="*/ 441 w 683"/>
              <a:gd name="T45" fmla="*/ 285 h 601"/>
              <a:gd name="T46" fmla="*/ 406 w 683"/>
              <a:gd name="T47" fmla="*/ 285 h 601"/>
              <a:gd name="T48" fmla="*/ 361 w 683"/>
              <a:gd name="T49" fmla="*/ 87 h 601"/>
              <a:gd name="T50" fmla="*/ 430 w 683"/>
              <a:gd name="T51" fmla="*/ 30 h 601"/>
              <a:gd name="T52" fmla="*/ 429 w 683"/>
              <a:gd name="T53" fmla="*/ 88 h 601"/>
              <a:gd name="T54" fmla="*/ 237 w 683"/>
              <a:gd name="T55" fmla="*/ 540 h 601"/>
              <a:gd name="T56" fmla="*/ 637 w 683"/>
              <a:gd name="T57" fmla="*/ 553 h 601"/>
              <a:gd name="T58" fmla="*/ 237 w 683"/>
              <a:gd name="T59" fmla="*/ 540 h 601"/>
              <a:gd name="T60" fmla="*/ 634 w 683"/>
              <a:gd name="T61" fmla="*/ 515 h 601"/>
              <a:gd name="T62" fmla="*/ 239 w 683"/>
              <a:gd name="T63" fmla="*/ 528 h 601"/>
              <a:gd name="T64" fmla="*/ 231 w 683"/>
              <a:gd name="T65" fmla="*/ 491 h 601"/>
              <a:gd name="T66" fmla="*/ 635 w 683"/>
              <a:gd name="T67" fmla="*/ 504 h 601"/>
              <a:gd name="T68" fmla="*/ 231 w 683"/>
              <a:gd name="T69" fmla="*/ 491 h 601"/>
              <a:gd name="T70" fmla="*/ 652 w 683"/>
              <a:gd name="T71" fmla="*/ 570 h 601"/>
              <a:gd name="T72" fmla="*/ 219 w 683"/>
              <a:gd name="T73" fmla="*/ 598 h 601"/>
              <a:gd name="T74" fmla="*/ 683 w 683"/>
              <a:gd name="T75" fmla="*/ 580 h 601"/>
              <a:gd name="T76" fmla="*/ 662 w 683"/>
              <a:gd name="T77" fmla="*/ 447 h 601"/>
              <a:gd name="T78" fmla="*/ 219 w 683"/>
              <a:gd name="T79" fmla="*/ 475 h 601"/>
              <a:gd name="T80" fmla="*/ 223 w 683"/>
              <a:gd name="T81" fmla="*/ 189 h 601"/>
              <a:gd name="T82" fmla="*/ 103 w 683"/>
              <a:gd name="T83" fmla="*/ 549 h 601"/>
              <a:gd name="T84" fmla="*/ 223 w 683"/>
              <a:gd name="T85" fmla="*/ 189 h 601"/>
              <a:gd name="T86" fmla="*/ 72 w 683"/>
              <a:gd name="T87" fmla="*/ 534 h 601"/>
              <a:gd name="T88" fmla="*/ 213 w 683"/>
              <a:gd name="T89" fmla="*/ 187 h 601"/>
              <a:gd name="T90" fmla="*/ 183 w 683"/>
              <a:gd name="T91" fmla="*/ 168 h 601"/>
              <a:gd name="T92" fmla="*/ 62 w 683"/>
              <a:gd name="T93" fmla="*/ 531 h 601"/>
              <a:gd name="T94" fmla="*/ 183 w 683"/>
              <a:gd name="T95" fmla="*/ 168 h 601"/>
              <a:gd name="T96" fmla="*/ 114 w 683"/>
              <a:gd name="T97" fmla="*/ 568 h 601"/>
              <a:gd name="T98" fmla="*/ 280 w 683"/>
              <a:gd name="T99" fmla="*/ 192 h 601"/>
              <a:gd name="T100" fmla="*/ 112 w 683"/>
              <a:gd name="T101" fmla="*/ 597 h 601"/>
              <a:gd name="T102" fmla="*/ 4 w 683"/>
              <a:gd name="T103" fmla="*/ 536 h 601"/>
              <a:gd name="T104" fmla="*/ 173 w 683"/>
              <a:gd name="T105" fmla="*/ 152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3" h="601">
                <a:moveTo>
                  <a:pt x="591" y="381"/>
                </a:moveTo>
                <a:lnTo>
                  <a:pt x="284" y="381"/>
                </a:lnTo>
                <a:cubicBezTo>
                  <a:pt x="284" y="385"/>
                  <a:pt x="283" y="389"/>
                  <a:pt x="282" y="392"/>
                </a:cubicBezTo>
                <a:lnTo>
                  <a:pt x="595" y="392"/>
                </a:lnTo>
                <a:cubicBezTo>
                  <a:pt x="593" y="389"/>
                  <a:pt x="592" y="385"/>
                  <a:pt x="591" y="381"/>
                </a:cubicBezTo>
                <a:close/>
                <a:moveTo>
                  <a:pt x="589" y="359"/>
                </a:moveTo>
                <a:lnTo>
                  <a:pt x="285" y="359"/>
                </a:lnTo>
                <a:cubicBezTo>
                  <a:pt x="285" y="363"/>
                  <a:pt x="285" y="367"/>
                  <a:pt x="285" y="371"/>
                </a:cubicBezTo>
                <a:lnTo>
                  <a:pt x="589" y="371"/>
                </a:lnTo>
                <a:cubicBezTo>
                  <a:pt x="588" y="367"/>
                  <a:pt x="588" y="363"/>
                  <a:pt x="589" y="359"/>
                </a:cubicBezTo>
                <a:close/>
                <a:moveTo>
                  <a:pt x="595" y="338"/>
                </a:moveTo>
                <a:lnTo>
                  <a:pt x="282" y="338"/>
                </a:lnTo>
                <a:cubicBezTo>
                  <a:pt x="283" y="342"/>
                  <a:pt x="284" y="345"/>
                  <a:pt x="284" y="349"/>
                </a:cubicBezTo>
                <a:lnTo>
                  <a:pt x="591" y="349"/>
                </a:lnTo>
                <a:cubicBezTo>
                  <a:pt x="592" y="345"/>
                  <a:pt x="593" y="341"/>
                  <a:pt x="595" y="338"/>
                </a:cubicBezTo>
                <a:close/>
                <a:moveTo>
                  <a:pt x="269" y="324"/>
                </a:moveTo>
                <a:lnTo>
                  <a:pt x="269" y="408"/>
                </a:lnTo>
                <a:lnTo>
                  <a:pt x="607" y="408"/>
                </a:lnTo>
                <a:lnTo>
                  <a:pt x="607" y="432"/>
                </a:lnTo>
                <a:lnTo>
                  <a:pt x="261" y="432"/>
                </a:lnTo>
                <a:cubicBezTo>
                  <a:pt x="251" y="432"/>
                  <a:pt x="242" y="425"/>
                  <a:pt x="242" y="416"/>
                </a:cubicBezTo>
                <a:lnTo>
                  <a:pt x="242" y="316"/>
                </a:lnTo>
                <a:cubicBezTo>
                  <a:pt x="242" y="307"/>
                  <a:pt x="251" y="300"/>
                  <a:pt x="261" y="300"/>
                </a:cubicBezTo>
                <a:lnTo>
                  <a:pt x="607" y="300"/>
                </a:lnTo>
                <a:lnTo>
                  <a:pt x="607" y="324"/>
                </a:lnTo>
                <a:lnTo>
                  <a:pt x="269" y="324"/>
                </a:lnTo>
                <a:close/>
                <a:moveTo>
                  <a:pt x="367" y="56"/>
                </a:moveTo>
                <a:cubicBezTo>
                  <a:pt x="354" y="55"/>
                  <a:pt x="348" y="48"/>
                  <a:pt x="345" y="39"/>
                </a:cubicBezTo>
                <a:cubicBezTo>
                  <a:pt x="342" y="31"/>
                  <a:pt x="343" y="26"/>
                  <a:pt x="343" y="18"/>
                </a:cubicBezTo>
                <a:cubicBezTo>
                  <a:pt x="342" y="8"/>
                  <a:pt x="336" y="5"/>
                  <a:pt x="335" y="3"/>
                </a:cubicBezTo>
                <a:cubicBezTo>
                  <a:pt x="335" y="2"/>
                  <a:pt x="337" y="1"/>
                  <a:pt x="341" y="1"/>
                </a:cubicBezTo>
                <a:cubicBezTo>
                  <a:pt x="344" y="1"/>
                  <a:pt x="347" y="0"/>
                  <a:pt x="350" y="1"/>
                </a:cubicBezTo>
                <a:cubicBezTo>
                  <a:pt x="356" y="1"/>
                  <a:pt x="365" y="2"/>
                  <a:pt x="366" y="2"/>
                </a:cubicBezTo>
                <a:cubicBezTo>
                  <a:pt x="385" y="6"/>
                  <a:pt x="409" y="16"/>
                  <a:pt x="411" y="39"/>
                </a:cubicBezTo>
                <a:cubicBezTo>
                  <a:pt x="413" y="49"/>
                  <a:pt x="412" y="61"/>
                  <a:pt x="402" y="65"/>
                </a:cubicBezTo>
                <a:cubicBezTo>
                  <a:pt x="395" y="55"/>
                  <a:pt x="378" y="57"/>
                  <a:pt x="367" y="56"/>
                </a:cubicBezTo>
                <a:close/>
                <a:moveTo>
                  <a:pt x="394" y="102"/>
                </a:moveTo>
                <a:cubicBezTo>
                  <a:pt x="385" y="99"/>
                  <a:pt x="378" y="99"/>
                  <a:pt x="366" y="105"/>
                </a:cubicBezTo>
                <a:cubicBezTo>
                  <a:pt x="342" y="116"/>
                  <a:pt x="331" y="144"/>
                  <a:pt x="333" y="169"/>
                </a:cubicBezTo>
                <a:cubicBezTo>
                  <a:pt x="334" y="186"/>
                  <a:pt x="341" y="205"/>
                  <a:pt x="353" y="218"/>
                </a:cubicBezTo>
                <a:cubicBezTo>
                  <a:pt x="349" y="207"/>
                  <a:pt x="346" y="195"/>
                  <a:pt x="345" y="184"/>
                </a:cubicBezTo>
                <a:cubicBezTo>
                  <a:pt x="343" y="154"/>
                  <a:pt x="354" y="121"/>
                  <a:pt x="380" y="107"/>
                </a:cubicBezTo>
                <a:cubicBezTo>
                  <a:pt x="385" y="105"/>
                  <a:pt x="390" y="103"/>
                  <a:pt x="394" y="102"/>
                </a:cubicBezTo>
                <a:close/>
                <a:moveTo>
                  <a:pt x="486" y="87"/>
                </a:moveTo>
                <a:cubicBezTo>
                  <a:pt x="519" y="102"/>
                  <a:pt x="539" y="139"/>
                  <a:pt x="537" y="182"/>
                </a:cubicBezTo>
                <a:cubicBezTo>
                  <a:pt x="533" y="239"/>
                  <a:pt x="490" y="285"/>
                  <a:pt x="441" y="285"/>
                </a:cubicBezTo>
                <a:cubicBezTo>
                  <a:pt x="435" y="285"/>
                  <a:pt x="429" y="280"/>
                  <a:pt x="424" y="278"/>
                </a:cubicBezTo>
                <a:cubicBezTo>
                  <a:pt x="418" y="280"/>
                  <a:pt x="412" y="285"/>
                  <a:pt x="406" y="285"/>
                </a:cubicBezTo>
                <a:cubicBezTo>
                  <a:pt x="357" y="285"/>
                  <a:pt x="315" y="239"/>
                  <a:pt x="311" y="182"/>
                </a:cubicBezTo>
                <a:cubicBezTo>
                  <a:pt x="308" y="139"/>
                  <a:pt x="329" y="102"/>
                  <a:pt x="361" y="87"/>
                </a:cubicBezTo>
                <a:cubicBezTo>
                  <a:pt x="385" y="75"/>
                  <a:pt x="397" y="79"/>
                  <a:pt x="417" y="88"/>
                </a:cubicBezTo>
                <a:cubicBezTo>
                  <a:pt x="415" y="72"/>
                  <a:pt x="414" y="48"/>
                  <a:pt x="430" y="30"/>
                </a:cubicBezTo>
                <a:cubicBezTo>
                  <a:pt x="434" y="28"/>
                  <a:pt x="443" y="32"/>
                  <a:pt x="443" y="40"/>
                </a:cubicBezTo>
                <a:cubicBezTo>
                  <a:pt x="430" y="55"/>
                  <a:pt x="429" y="76"/>
                  <a:pt x="429" y="88"/>
                </a:cubicBezTo>
                <a:cubicBezTo>
                  <a:pt x="450" y="79"/>
                  <a:pt x="462" y="75"/>
                  <a:pt x="486" y="87"/>
                </a:cubicBezTo>
                <a:close/>
                <a:moveTo>
                  <a:pt x="237" y="540"/>
                </a:moveTo>
                <a:lnTo>
                  <a:pt x="635" y="540"/>
                </a:lnTo>
                <a:cubicBezTo>
                  <a:pt x="635" y="544"/>
                  <a:pt x="636" y="549"/>
                  <a:pt x="637" y="553"/>
                </a:cubicBezTo>
                <a:lnTo>
                  <a:pt x="231" y="553"/>
                </a:lnTo>
                <a:cubicBezTo>
                  <a:pt x="234" y="549"/>
                  <a:pt x="236" y="545"/>
                  <a:pt x="237" y="540"/>
                </a:cubicBezTo>
                <a:close/>
                <a:moveTo>
                  <a:pt x="239" y="515"/>
                </a:moveTo>
                <a:lnTo>
                  <a:pt x="634" y="515"/>
                </a:lnTo>
                <a:cubicBezTo>
                  <a:pt x="634" y="520"/>
                  <a:pt x="634" y="524"/>
                  <a:pt x="634" y="528"/>
                </a:cubicBezTo>
                <a:lnTo>
                  <a:pt x="239" y="528"/>
                </a:lnTo>
                <a:cubicBezTo>
                  <a:pt x="240" y="524"/>
                  <a:pt x="240" y="520"/>
                  <a:pt x="239" y="515"/>
                </a:cubicBezTo>
                <a:close/>
                <a:moveTo>
                  <a:pt x="231" y="491"/>
                </a:moveTo>
                <a:lnTo>
                  <a:pt x="637" y="491"/>
                </a:lnTo>
                <a:cubicBezTo>
                  <a:pt x="636" y="495"/>
                  <a:pt x="635" y="499"/>
                  <a:pt x="635" y="504"/>
                </a:cubicBezTo>
                <a:lnTo>
                  <a:pt x="237" y="504"/>
                </a:lnTo>
                <a:cubicBezTo>
                  <a:pt x="236" y="499"/>
                  <a:pt x="234" y="495"/>
                  <a:pt x="231" y="491"/>
                </a:cubicBezTo>
                <a:close/>
                <a:moveTo>
                  <a:pt x="652" y="475"/>
                </a:moveTo>
                <a:lnTo>
                  <a:pt x="652" y="570"/>
                </a:lnTo>
                <a:lnTo>
                  <a:pt x="219" y="570"/>
                </a:lnTo>
                <a:lnTo>
                  <a:pt x="219" y="598"/>
                </a:lnTo>
                <a:lnTo>
                  <a:pt x="662" y="598"/>
                </a:lnTo>
                <a:cubicBezTo>
                  <a:pt x="674" y="598"/>
                  <a:pt x="683" y="590"/>
                  <a:pt x="683" y="580"/>
                </a:cubicBezTo>
                <a:lnTo>
                  <a:pt x="683" y="465"/>
                </a:lnTo>
                <a:cubicBezTo>
                  <a:pt x="683" y="455"/>
                  <a:pt x="674" y="447"/>
                  <a:pt x="662" y="447"/>
                </a:cubicBezTo>
                <a:lnTo>
                  <a:pt x="219" y="447"/>
                </a:lnTo>
                <a:lnTo>
                  <a:pt x="219" y="475"/>
                </a:lnTo>
                <a:lnTo>
                  <a:pt x="652" y="475"/>
                </a:lnTo>
                <a:close/>
                <a:moveTo>
                  <a:pt x="223" y="189"/>
                </a:moveTo>
                <a:lnTo>
                  <a:pt x="93" y="543"/>
                </a:lnTo>
                <a:cubicBezTo>
                  <a:pt x="97" y="545"/>
                  <a:pt x="100" y="547"/>
                  <a:pt x="103" y="549"/>
                </a:cubicBezTo>
                <a:lnTo>
                  <a:pt x="236" y="188"/>
                </a:lnTo>
                <a:cubicBezTo>
                  <a:pt x="232" y="189"/>
                  <a:pt x="228" y="189"/>
                  <a:pt x="223" y="189"/>
                </a:cubicBezTo>
                <a:close/>
                <a:moveTo>
                  <a:pt x="201" y="183"/>
                </a:moveTo>
                <a:lnTo>
                  <a:pt x="72" y="534"/>
                </a:lnTo>
                <a:cubicBezTo>
                  <a:pt x="76" y="535"/>
                  <a:pt x="79" y="537"/>
                  <a:pt x="83" y="538"/>
                </a:cubicBezTo>
                <a:lnTo>
                  <a:pt x="213" y="187"/>
                </a:lnTo>
                <a:cubicBezTo>
                  <a:pt x="209" y="186"/>
                  <a:pt x="205" y="185"/>
                  <a:pt x="201" y="183"/>
                </a:cubicBezTo>
                <a:close/>
                <a:moveTo>
                  <a:pt x="183" y="168"/>
                </a:moveTo>
                <a:lnTo>
                  <a:pt x="50" y="529"/>
                </a:lnTo>
                <a:cubicBezTo>
                  <a:pt x="53" y="530"/>
                  <a:pt x="57" y="531"/>
                  <a:pt x="62" y="531"/>
                </a:cubicBezTo>
                <a:lnTo>
                  <a:pt x="192" y="177"/>
                </a:lnTo>
                <a:cubicBezTo>
                  <a:pt x="189" y="175"/>
                  <a:pt x="185" y="172"/>
                  <a:pt x="183" y="168"/>
                </a:cubicBezTo>
                <a:close/>
                <a:moveTo>
                  <a:pt x="31" y="537"/>
                </a:moveTo>
                <a:lnTo>
                  <a:pt x="114" y="568"/>
                </a:lnTo>
                <a:lnTo>
                  <a:pt x="256" y="183"/>
                </a:lnTo>
                <a:lnTo>
                  <a:pt x="280" y="192"/>
                </a:lnTo>
                <a:lnTo>
                  <a:pt x="135" y="585"/>
                </a:lnTo>
                <a:cubicBezTo>
                  <a:pt x="131" y="595"/>
                  <a:pt x="121" y="601"/>
                  <a:pt x="112" y="597"/>
                </a:cubicBezTo>
                <a:lnTo>
                  <a:pt x="13" y="561"/>
                </a:lnTo>
                <a:cubicBezTo>
                  <a:pt x="4" y="558"/>
                  <a:pt x="0" y="547"/>
                  <a:pt x="4" y="536"/>
                </a:cubicBezTo>
                <a:lnTo>
                  <a:pt x="149" y="144"/>
                </a:lnTo>
                <a:lnTo>
                  <a:pt x="173" y="152"/>
                </a:lnTo>
                <a:lnTo>
                  <a:pt x="31" y="537"/>
                </a:lnTo>
                <a:close/>
              </a:path>
            </a:pathLst>
          </a:custGeom>
          <a:solidFill>
            <a:schemeClr val="accent1"/>
          </a:solidFill>
          <a:ln>
            <a:noFill/>
          </a:ln>
          <a:effectLst>
            <a:outerShdw blurRad="63500" sx="102000" sy="102000" algn="ctr" rotWithShape="0">
              <a:prstClr val="black">
                <a:alpha val="40000"/>
              </a:prstClr>
            </a:outerShdw>
          </a:effectLst>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1800">
              <a:ea typeface="宋体" panose="02010600030101010101" pitchFamily="2" charset="-122"/>
            </a:endParaRPr>
          </a:p>
        </p:txBody>
      </p:sp>
      <p:sp>
        <p:nvSpPr>
          <p:cNvPr id="32" name="灯片编号占位符 3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6" presetClass="emph" presetSubtype="0" autoRev="1" fill="hold" grpId="1" nodeType="withEffect">
                                      <p:stCondLst>
                                        <p:cond delay="400"/>
                                      </p:stCondLst>
                                      <p:childTnLst>
                                        <p:animScale>
                                          <p:cBhvr>
                                            <p:cTn id="27" dur="250" fill="hold"/>
                                            <p:tgtEl>
                                              <p:spTgt spid="16"/>
                                            </p:tgtEl>
                                          </p:cBhvr>
                                          <p:by x="115000" y="115000"/>
                                        </p:animScale>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outVertical)">
                                          <p:cBhvr>
                                            <p:cTn id="31" dur="500"/>
                                            <p:tgtEl>
                                              <p:spTgt spid="8"/>
                                            </p:tgtEl>
                                          </p:cBhvr>
                                        </p:animEffect>
                                      </p:childTnLst>
                                    </p:cTn>
                                  </p:par>
                                  <p:par>
                                    <p:cTn id="32" presetID="2" presetClass="entr" presetSubtype="4"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6" grpId="0" animBg="1"/>
          <p:bldP spid="16" grpId="1" animBg="1"/>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6" presetClass="emph" presetSubtype="0" autoRev="1" fill="hold" grpId="1" nodeType="withEffect">
                                      <p:stCondLst>
                                        <p:cond delay="400"/>
                                      </p:stCondLst>
                                      <p:childTnLst>
                                        <p:animScale>
                                          <p:cBhvr>
                                            <p:cTn id="27" dur="250" fill="hold"/>
                                            <p:tgtEl>
                                              <p:spTgt spid="16"/>
                                            </p:tgtEl>
                                          </p:cBhvr>
                                          <p:by x="115000" y="115000"/>
                                        </p:animScale>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outVertical)">
                                          <p:cBhvr>
                                            <p:cTn id="31" dur="500"/>
                                            <p:tgtEl>
                                              <p:spTgt spid="8"/>
                                            </p:tgtEl>
                                          </p:cBhvr>
                                        </p:animEffect>
                                      </p:childTnLst>
                                    </p:cTn>
                                  </p:par>
                                  <p:par>
                                    <p:cTn id="32" presetID="2" presetClass="entr" presetSubtype="4"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6" grpId="0" animBg="1"/>
          <p:bldP spid="16" grpId="1" animBg="1"/>
          <p:bldP spid="33" grpId="0" animBg="1"/>
          <p:bldP spid="34" grpId="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31837"/>
            <a:ext cx="12192000" cy="720626"/>
            <a:chOff x="0" y="331837"/>
            <a:chExt cx="12192000" cy="720626"/>
          </a:xfrm>
        </p:grpSpPr>
        <p:sp>
          <p:nvSpPr>
            <p:cNvPr id="3" name="矩形 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22120" y="368985"/>
              <a:ext cx="2304256" cy="645160"/>
            </a:xfrm>
            <a:prstGeom prst="rect">
              <a:avLst/>
            </a:prstGeom>
            <a:noFill/>
          </p:spPr>
          <p:txBody>
            <a:bodyPr wrap="square" rtlCol="0">
              <a:spAutoFit/>
            </a:bodyPr>
            <a:lstStyle/>
            <a:p>
              <a:r>
                <a:rPr lang="zh-CN" altLang="en-US" sz="3600" dirty="0"/>
                <a:t>成果展示</a:t>
              </a:r>
              <a:endParaRPr lang="zh-CN" altLang="en-US" sz="3600" dirty="0"/>
            </a:p>
          </p:txBody>
        </p:sp>
        <p:sp>
          <p:nvSpPr>
            <p:cNvPr id="6" name="矩形 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18160"/>
            </a:xfrm>
            <a:prstGeom prst="rect">
              <a:avLst/>
            </a:prstGeom>
            <a:noFill/>
          </p:spPr>
          <p:txBody>
            <a:bodyPr wrap="square" rtlCol="0">
              <a:spAutoFit/>
            </a:bodyPr>
            <a:lstStyle/>
            <a:p>
              <a:endParaRPr lang="zh-CN" altLang="en-US" sz="2800" dirty="0">
                <a:solidFill>
                  <a:schemeClr val="bg2"/>
                </a:solidFill>
              </a:endParaRPr>
            </a:p>
          </p:txBody>
        </p:sp>
      </p:grpSp>
      <p:sp>
        <p:nvSpPr>
          <p:cNvPr id="80" name="文本框 79"/>
          <p:cNvSpPr txBox="1"/>
          <p:nvPr/>
        </p:nvSpPr>
        <p:spPr>
          <a:xfrm>
            <a:off x="-654231" y="1289553"/>
            <a:ext cx="5087938" cy="521970"/>
          </a:xfrm>
          <a:prstGeom prst="rect">
            <a:avLst/>
          </a:prstGeom>
          <a:noFill/>
        </p:spPr>
        <p:txBody>
          <a:bodyPr wrap="square" rtlCol="0">
            <a:spAutoFit/>
          </a:bodyPr>
          <a:lstStyle>
            <a:defPPr>
              <a:defRPr lang="zh-CN"/>
            </a:defPPr>
            <a:lvl1pPr>
              <a:defRPr sz="3200" b="1">
                <a:solidFill>
                  <a:schemeClr val="tx1">
                    <a:alpha val="75000"/>
                  </a:schemeClr>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solidFill>
                <a:latin typeface="Times New Roman" panose="02020603050405020304" pitchFamily="18" charset="0"/>
                <a:cs typeface="Times New Roman" panose="02020603050405020304" pitchFamily="18" charset="0"/>
              </a:rPr>
              <a:t>游戏开始界面</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pic>
        <p:nvPicPr>
          <p:cNvPr id="8" name="图片 23" descr="IMG_256"/>
          <p:cNvPicPr>
            <a:picLocks noChangeAspect="1"/>
          </p:cNvPicPr>
          <p:nvPr/>
        </p:nvPicPr>
        <p:blipFill>
          <a:blip r:embed="rId1"/>
          <a:stretch>
            <a:fillRect/>
          </a:stretch>
        </p:blipFill>
        <p:spPr>
          <a:xfrm>
            <a:off x="963295" y="1953895"/>
            <a:ext cx="7942580" cy="4619625"/>
          </a:xfrm>
          <a:prstGeom prst="rect">
            <a:avLst/>
          </a:prstGeom>
          <a:noFill/>
          <a:ln w="9525">
            <a:noFill/>
          </a:ln>
        </p:spPr>
      </p:pic>
      <p:sp>
        <p:nvSpPr>
          <p:cNvPr id="9" name="圆角矩形 8"/>
          <p:cNvSpPr/>
          <p:nvPr/>
        </p:nvSpPr>
        <p:spPr>
          <a:xfrm>
            <a:off x="9396730" y="1811655"/>
            <a:ext cx="2143760" cy="4669790"/>
          </a:xfrm>
          <a:prstGeom prst="roundRect">
            <a:avLst>
              <a:gd name="adj" fmla="val 0"/>
            </a:avLst>
          </a:prstGeom>
          <a:solidFill>
            <a:schemeClr val="bg2"/>
          </a:solidFill>
          <a:ln w="12700" cap="flat" cmpd="sng" algn="ctr">
            <a:solidFill>
              <a:schemeClr val="bg1"/>
            </a:solid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游戏的开始界面由一张赛车背景图和两个按钮组成，第一个按钮开始游戏是进入第三人称竞速模式的，第二个按钮是进入VR竞速模式的。</a:t>
            </a:r>
            <a:endPar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0"/>
                                        </p:tgtEl>
                                        <p:attrNameLst>
                                          <p:attrName>style.visibility</p:attrName>
                                        </p:attrNameLst>
                                      </p:cBhvr>
                                      <p:to>
                                        <p:strVal val="visible"/>
                                      </p:to>
                                    </p:set>
                                    <p:animEffect transition="in" filter="wipe(left)">
                                      <p:cBhvr>
                                        <p:cTn id="10" dur="500"/>
                                        <p:tgtEl>
                                          <p:spTgt spid="80"/>
                                        </p:tgtEl>
                                      </p:cBhvr>
                                    </p:animEffect>
                                  </p:childTnLst>
                                </p:cTn>
                              </p:par>
                              <p:par>
                                <p:cTn id="11" presetID="53" presetClass="entr" presetSubtype="16" fill="hold" grpId="0" nodeType="withEffect">
                                  <p:stCondLst>
                                    <p:cond delay="40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par>
                                <p:cTn id="16" presetID="6" presetClass="emph" presetSubtype="0" autoRev="1" fill="hold" grpId="1" nodeType="withEffect">
                                  <p:stCondLst>
                                    <p:cond delay="800"/>
                                  </p:stCondLst>
                                  <p:childTnLst>
                                    <p:animScale>
                                      <p:cBhvr>
                                        <p:cTn id="17" dur="250" fill="hold"/>
                                        <p:tgtEl>
                                          <p:spTgt spid="9"/>
                                        </p:tgtEl>
                                      </p:cBhvr>
                                      <p:by x="115000" y="11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9" grpId="0" bldLvl="0" animBg="1"/>
      <p:bldP spid="9" grpId="1"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31837"/>
            <a:ext cx="12192000" cy="720626"/>
            <a:chOff x="0" y="331837"/>
            <a:chExt cx="12192000" cy="720626"/>
          </a:xfrm>
        </p:grpSpPr>
        <p:sp>
          <p:nvSpPr>
            <p:cNvPr id="3" name="矩形 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22120" y="368985"/>
              <a:ext cx="2304256" cy="645160"/>
            </a:xfrm>
            <a:prstGeom prst="rect">
              <a:avLst/>
            </a:prstGeom>
            <a:noFill/>
          </p:spPr>
          <p:txBody>
            <a:bodyPr wrap="square" rtlCol="0">
              <a:spAutoFit/>
            </a:bodyPr>
            <a:lstStyle/>
            <a:p>
              <a:r>
                <a:rPr lang="zh-CN" altLang="en-US" sz="3600" dirty="0"/>
                <a:t>成果展示</a:t>
              </a:r>
              <a:endParaRPr lang="zh-CN" altLang="en-US" sz="3600" dirty="0"/>
            </a:p>
          </p:txBody>
        </p:sp>
        <p:sp>
          <p:nvSpPr>
            <p:cNvPr id="6" name="矩形 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18160"/>
            </a:xfrm>
            <a:prstGeom prst="rect">
              <a:avLst/>
            </a:prstGeom>
            <a:noFill/>
          </p:spPr>
          <p:txBody>
            <a:bodyPr wrap="square" rtlCol="0">
              <a:spAutoFit/>
            </a:bodyPr>
            <a:lstStyle/>
            <a:p>
              <a:endParaRPr lang="zh-CN" altLang="en-US" sz="2800" dirty="0">
                <a:solidFill>
                  <a:schemeClr val="bg2"/>
                </a:solidFill>
              </a:endParaRPr>
            </a:p>
          </p:txBody>
        </p:sp>
      </p:grpSp>
      <p:sp>
        <p:nvSpPr>
          <p:cNvPr id="80" name="文本框 79"/>
          <p:cNvSpPr txBox="1"/>
          <p:nvPr/>
        </p:nvSpPr>
        <p:spPr>
          <a:xfrm>
            <a:off x="-654231" y="1289553"/>
            <a:ext cx="5087938" cy="521970"/>
          </a:xfrm>
          <a:prstGeom prst="rect">
            <a:avLst/>
          </a:prstGeom>
          <a:noFill/>
        </p:spPr>
        <p:txBody>
          <a:bodyPr wrap="square" rtlCol="0">
            <a:spAutoFit/>
          </a:bodyPr>
          <a:lstStyle>
            <a:defPPr>
              <a:defRPr lang="zh-CN"/>
            </a:defPPr>
            <a:lvl1pPr>
              <a:defRPr sz="3200" b="1">
                <a:solidFill>
                  <a:schemeClr val="tx1">
                    <a:alpha val="75000"/>
                  </a:schemeClr>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solidFill>
                <a:latin typeface="Times New Roman" panose="02020603050405020304" pitchFamily="18" charset="0"/>
                <a:cs typeface="Times New Roman" panose="02020603050405020304" pitchFamily="18" charset="0"/>
              </a:rPr>
              <a:t>竞速模式</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sp>
        <p:nvSpPr>
          <p:cNvPr id="38" name="圆角矩形 37"/>
          <p:cNvSpPr/>
          <p:nvPr/>
        </p:nvSpPr>
        <p:spPr>
          <a:xfrm>
            <a:off x="8890635" y="2213610"/>
            <a:ext cx="2649855" cy="3557905"/>
          </a:xfrm>
          <a:prstGeom prst="roundRect">
            <a:avLst>
              <a:gd name="adj" fmla="val 0"/>
            </a:avLst>
          </a:prstGeom>
          <a:solidFill>
            <a:schemeClr val="bg2"/>
          </a:solidFill>
          <a:ln w="12700" cap="flat" cmpd="sng" algn="ctr">
            <a:solidFill>
              <a:schemeClr val="bg1"/>
            </a:solid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竞速模式下可以看到车的整体，玩家操控车辆加速、漂移通过坡道、弯道、减少碰撞路边栏杆以最少的时间冲向终点。</a:t>
            </a:r>
            <a:endPar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endParaRPr>
          </a:p>
        </p:txBody>
      </p:sp>
      <p:pic>
        <p:nvPicPr>
          <p:cNvPr id="8" name="图片 26" descr="IMG_256"/>
          <p:cNvPicPr>
            <a:picLocks noChangeAspect="1"/>
          </p:cNvPicPr>
          <p:nvPr/>
        </p:nvPicPr>
        <p:blipFill>
          <a:blip r:embed="rId1"/>
          <a:stretch>
            <a:fillRect/>
          </a:stretch>
        </p:blipFill>
        <p:spPr>
          <a:xfrm>
            <a:off x="487680" y="2181860"/>
            <a:ext cx="7330440" cy="391604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0"/>
                                        </p:tgtEl>
                                        <p:attrNameLst>
                                          <p:attrName>style.visibility</p:attrName>
                                        </p:attrNameLst>
                                      </p:cBhvr>
                                      <p:to>
                                        <p:strVal val="visible"/>
                                      </p:to>
                                    </p:set>
                                    <p:animEffect transition="in" filter="wipe(left)">
                                      <p:cBhvr>
                                        <p:cTn id="10" dur="500"/>
                                        <p:tgtEl>
                                          <p:spTgt spid="80"/>
                                        </p:tgtEl>
                                      </p:cBhvr>
                                    </p:animEffect>
                                  </p:childTnLst>
                                </p:cTn>
                              </p:par>
                              <p:par>
                                <p:cTn id="11" presetID="53" presetClass="entr" presetSubtype="16" fill="hold" grpId="0" nodeType="withEffect">
                                  <p:stCondLst>
                                    <p:cond delay="400"/>
                                  </p:stCondLst>
                                  <p:childTnLst>
                                    <p:set>
                                      <p:cBhvr>
                                        <p:cTn id="12" dur="1" fill="hold">
                                          <p:stCondLst>
                                            <p:cond delay="0"/>
                                          </p:stCondLst>
                                        </p:cTn>
                                        <p:tgtEl>
                                          <p:spTgt spid="38"/>
                                        </p:tgtEl>
                                        <p:attrNameLst>
                                          <p:attrName>style.visibility</p:attrName>
                                        </p:attrNameLst>
                                      </p:cBhvr>
                                      <p:to>
                                        <p:strVal val="visible"/>
                                      </p:to>
                                    </p:set>
                                    <p:anim calcmode="lin" valueType="num">
                                      <p:cBhvr>
                                        <p:cTn id="13" dur="500" fill="hold"/>
                                        <p:tgtEl>
                                          <p:spTgt spid="38"/>
                                        </p:tgtEl>
                                        <p:attrNameLst>
                                          <p:attrName>ppt_w</p:attrName>
                                        </p:attrNameLst>
                                      </p:cBhvr>
                                      <p:tavLst>
                                        <p:tav tm="0">
                                          <p:val>
                                            <p:fltVal val="0"/>
                                          </p:val>
                                        </p:tav>
                                        <p:tav tm="100000">
                                          <p:val>
                                            <p:strVal val="#ppt_w"/>
                                          </p:val>
                                        </p:tav>
                                      </p:tavLst>
                                    </p:anim>
                                    <p:anim calcmode="lin" valueType="num">
                                      <p:cBhvr>
                                        <p:cTn id="14" dur="500" fill="hold"/>
                                        <p:tgtEl>
                                          <p:spTgt spid="38"/>
                                        </p:tgtEl>
                                        <p:attrNameLst>
                                          <p:attrName>ppt_h</p:attrName>
                                        </p:attrNameLst>
                                      </p:cBhvr>
                                      <p:tavLst>
                                        <p:tav tm="0">
                                          <p:val>
                                            <p:fltVal val="0"/>
                                          </p:val>
                                        </p:tav>
                                        <p:tav tm="100000">
                                          <p:val>
                                            <p:strVal val="#ppt_h"/>
                                          </p:val>
                                        </p:tav>
                                      </p:tavLst>
                                    </p:anim>
                                    <p:animEffect transition="in" filter="fade">
                                      <p:cBhvr>
                                        <p:cTn id="15" dur="500"/>
                                        <p:tgtEl>
                                          <p:spTgt spid="38"/>
                                        </p:tgtEl>
                                      </p:cBhvr>
                                    </p:animEffect>
                                  </p:childTnLst>
                                </p:cTn>
                              </p:par>
                              <p:par>
                                <p:cTn id="16" presetID="6" presetClass="emph" presetSubtype="0" autoRev="1" fill="hold" grpId="1" nodeType="withEffect">
                                  <p:stCondLst>
                                    <p:cond delay="800"/>
                                  </p:stCondLst>
                                  <p:childTnLst>
                                    <p:animScale>
                                      <p:cBhvr>
                                        <p:cTn id="17" dur="250" fill="hold"/>
                                        <p:tgtEl>
                                          <p:spTgt spid="38"/>
                                        </p:tgtEl>
                                      </p:cBhvr>
                                      <p:by x="115000" y="11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38" grpId="0" bldLvl="0" animBg="1"/>
      <p:bldP spid="38" grpId="1"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31837"/>
            <a:ext cx="12192000" cy="720626"/>
            <a:chOff x="0" y="331837"/>
            <a:chExt cx="12192000" cy="720626"/>
          </a:xfrm>
        </p:grpSpPr>
        <p:sp>
          <p:nvSpPr>
            <p:cNvPr id="3" name="矩形 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22120" y="368985"/>
              <a:ext cx="2304256" cy="645160"/>
            </a:xfrm>
            <a:prstGeom prst="rect">
              <a:avLst/>
            </a:prstGeom>
            <a:noFill/>
          </p:spPr>
          <p:txBody>
            <a:bodyPr wrap="square" rtlCol="0">
              <a:spAutoFit/>
            </a:bodyPr>
            <a:lstStyle/>
            <a:p>
              <a:r>
                <a:rPr lang="zh-CN" altLang="en-US" sz="3600" dirty="0"/>
                <a:t>成果展示</a:t>
              </a:r>
              <a:endParaRPr lang="zh-CN" altLang="en-US" sz="3600" dirty="0"/>
            </a:p>
          </p:txBody>
        </p:sp>
        <p:sp>
          <p:nvSpPr>
            <p:cNvPr id="6" name="矩形 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18160"/>
            </a:xfrm>
            <a:prstGeom prst="rect">
              <a:avLst/>
            </a:prstGeom>
            <a:noFill/>
          </p:spPr>
          <p:txBody>
            <a:bodyPr wrap="square" rtlCol="0">
              <a:spAutoFit/>
            </a:bodyPr>
            <a:lstStyle/>
            <a:p>
              <a:endParaRPr lang="zh-CN" altLang="en-US" sz="2800" dirty="0">
                <a:solidFill>
                  <a:schemeClr val="bg2"/>
                </a:solidFill>
              </a:endParaRPr>
            </a:p>
          </p:txBody>
        </p:sp>
      </p:grpSp>
      <p:sp>
        <p:nvSpPr>
          <p:cNvPr id="80" name="文本框 79"/>
          <p:cNvSpPr txBox="1"/>
          <p:nvPr/>
        </p:nvSpPr>
        <p:spPr>
          <a:xfrm>
            <a:off x="-654231" y="1289553"/>
            <a:ext cx="5087938" cy="521970"/>
          </a:xfrm>
          <a:prstGeom prst="rect">
            <a:avLst/>
          </a:prstGeom>
          <a:noFill/>
        </p:spPr>
        <p:txBody>
          <a:bodyPr wrap="square" rtlCol="0">
            <a:spAutoFit/>
          </a:bodyPr>
          <a:lstStyle>
            <a:defPPr>
              <a:defRPr lang="zh-CN"/>
            </a:defPPr>
            <a:lvl1pPr>
              <a:defRPr sz="3200" b="1">
                <a:solidFill>
                  <a:schemeClr val="tx1">
                    <a:alpha val="75000"/>
                  </a:schemeClr>
                </a:solidFill>
                <a:latin typeface="微软雅黑" panose="020B0503020204020204" pitchFamily="34" charset="-122"/>
                <a:ea typeface="微软雅黑" panose="020B0503020204020204" pitchFamily="34" charset="-122"/>
              </a:defRPr>
            </a:lvl1pPr>
          </a:lstStyle>
          <a:p>
            <a:pPr algn="ctr"/>
            <a:r>
              <a:rPr lang="en-US" altLang="zh-CN" sz="2800" dirty="0">
                <a:solidFill>
                  <a:schemeClr val="bg1"/>
                </a:solidFill>
                <a:latin typeface="Times New Roman" panose="02020603050405020304" pitchFamily="18" charset="0"/>
                <a:cs typeface="Times New Roman" panose="02020603050405020304" pitchFamily="18" charset="0"/>
              </a:rPr>
              <a:t>VR</a:t>
            </a:r>
            <a:r>
              <a:rPr lang="zh-CN" altLang="en-US" sz="2800" dirty="0">
                <a:solidFill>
                  <a:schemeClr val="bg1"/>
                </a:solidFill>
                <a:latin typeface="Times New Roman" panose="02020603050405020304" pitchFamily="18" charset="0"/>
                <a:cs typeface="Times New Roman" panose="02020603050405020304" pitchFamily="18" charset="0"/>
              </a:rPr>
              <a:t>模式</a:t>
            </a:r>
            <a:endParaRPr lang="zh-CN" altLang="en-US" sz="2800" dirty="0">
              <a:solidFill>
                <a:schemeClr val="bg1"/>
              </a:solidFill>
              <a:latin typeface="Times New Roman" panose="02020603050405020304" pitchFamily="18" charset="0"/>
              <a:cs typeface="Times New Roman" panose="02020603050405020304" pitchFamily="18" charset="0"/>
            </a:endParaRPr>
          </a:p>
        </p:txBody>
      </p:sp>
      <p:sp>
        <p:nvSpPr>
          <p:cNvPr id="38" name="圆角矩形 37"/>
          <p:cNvSpPr/>
          <p:nvPr/>
        </p:nvSpPr>
        <p:spPr>
          <a:xfrm>
            <a:off x="9217660" y="2213610"/>
            <a:ext cx="2322830" cy="3680460"/>
          </a:xfrm>
          <a:prstGeom prst="roundRect">
            <a:avLst>
              <a:gd name="adj" fmla="val 0"/>
            </a:avLst>
          </a:prstGeom>
          <a:solidFill>
            <a:schemeClr val="bg2"/>
          </a:solidFill>
          <a:ln w="12700" cap="flat" cmpd="sng" algn="ctr">
            <a:solidFill>
              <a:schemeClr val="bg1"/>
            </a:solid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rPr>
              <a:t>VR模式下看不到车的整体，给操控带来了一定的难度，但是变得更加真实，仿佛真的坐在赛车里踩油门急速狂飙。</a:t>
            </a:r>
            <a:endParaRPr kumimoji="0" lang="zh-CN" altLang="en-US" sz="2400" b="0" i="0" u="none" strike="noStrike" kern="1200" cap="none" spc="0" normalizeH="0" baseline="0" noProof="0" dirty="0" smtClean="0">
              <a:ln>
                <a:noFill/>
              </a:ln>
              <a:solidFill>
                <a:schemeClr val="bg1"/>
              </a:solidFill>
              <a:effectLst/>
              <a:uLnTx/>
              <a:uFillTx/>
              <a:latin typeface="方正清刻本悦宋简体" panose="02000000000000000000" pitchFamily="2" charset="-122"/>
              <a:ea typeface="方正清刻本悦宋简体" panose="02000000000000000000" pitchFamily="2" charset="-122"/>
              <a:cs typeface="+mn-cs"/>
            </a:endParaRPr>
          </a:p>
        </p:txBody>
      </p:sp>
      <p:pic>
        <p:nvPicPr>
          <p:cNvPr id="8" name="图片 27" descr="IMG_256"/>
          <p:cNvPicPr>
            <a:picLocks noChangeAspect="1"/>
          </p:cNvPicPr>
          <p:nvPr/>
        </p:nvPicPr>
        <p:blipFill>
          <a:blip r:embed="rId1"/>
          <a:stretch>
            <a:fillRect/>
          </a:stretch>
        </p:blipFill>
        <p:spPr>
          <a:xfrm>
            <a:off x="414020" y="1907540"/>
            <a:ext cx="8599170" cy="42926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0"/>
                                        </p:tgtEl>
                                        <p:attrNameLst>
                                          <p:attrName>style.visibility</p:attrName>
                                        </p:attrNameLst>
                                      </p:cBhvr>
                                      <p:to>
                                        <p:strVal val="visible"/>
                                      </p:to>
                                    </p:set>
                                    <p:animEffect transition="in" filter="wipe(left)">
                                      <p:cBhvr>
                                        <p:cTn id="10" dur="500"/>
                                        <p:tgtEl>
                                          <p:spTgt spid="80"/>
                                        </p:tgtEl>
                                      </p:cBhvr>
                                    </p:animEffect>
                                  </p:childTnLst>
                                </p:cTn>
                              </p:par>
                              <p:par>
                                <p:cTn id="11" presetID="53" presetClass="entr" presetSubtype="16" fill="hold" grpId="0" nodeType="withEffect">
                                  <p:stCondLst>
                                    <p:cond delay="400"/>
                                  </p:stCondLst>
                                  <p:childTnLst>
                                    <p:set>
                                      <p:cBhvr>
                                        <p:cTn id="12" dur="1" fill="hold">
                                          <p:stCondLst>
                                            <p:cond delay="0"/>
                                          </p:stCondLst>
                                        </p:cTn>
                                        <p:tgtEl>
                                          <p:spTgt spid="38"/>
                                        </p:tgtEl>
                                        <p:attrNameLst>
                                          <p:attrName>style.visibility</p:attrName>
                                        </p:attrNameLst>
                                      </p:cBhvr>
                                      <p:to>
                                        <p:strVal val="visible"/>
                                      </p:to>
                                    </p:set>
                                    <p:anim calcmode="lin" valueType="num">
                                      <p:cBhvr>
                                        <p:cTn id="13" dur="500" fill="hold"/>
                                        <p:tgtEl>
                                          <p:spTgt spid="38"/>
                                        </p:tgtEl>
                                        <p:attrNameLst>
                                          <p:attrName>ppt_w</p:attrName>
                                        </p:attrNameLst>
                                      </p:cBhvr>
                                      <p:tavLst>
                                        <p:tav tm="0">
                                          <p:val>
                                            <p:fltVal val="0"/>
                                          </p:val>
                                        </p:tav>
                                        <p:tav tm="100000">
                                          <p:val>
                                            <p:strVal val="#ppt_w"/>
                                          </p:val>
                                        </p:tav>
                                      </p:tavLst>
                                    </p:anim>
                                    <p:anim calcmode="lin" valueType="num">
                                      <p:cBhvr>
                                        <p:cTn id="14" dur="500" fill="hold"/>
                                        <p:tgtEl>
                                          <p:spTgt spid="38"/>
                                        </p:tgtEl>
                                        <p:attrNameLst>
                                          <p:attrName>ppt_h</p:attrName>
                                        </p:attrNameLst>
                                      </p:cBhvr>
                                      <p:tavLst>
                                        <p:tav tm="0">
                                          <p:val>
                                            <p:fltVal val="0"/>
                                          </p:val>
                                        </p:tav>
                                        <p:tav tm="100000">
                                          <p:val>
                                            <p:strVal val="#ppt_h"/>
                                          </p:val>
                                        </p:tav>
                                      </p:tavLst>
                                    </p:anim>
                                    <p:animEffect transition="in" filter="fade">
                                      <p:cBhvr>
                                        <p:cTn id="15" dur="500"/>
                                        <p:tgtEl>
                                          <p:spTgt spid="38"/>
                                        </p:tgtEl>
                                      </p:cBhvr>
                                    </p:animEffect>
                                  </p:childTnLst>
                                </p:cTn>
                              </p:par>
                              <p:par>
                                <p:cTn id="16" presetID="6" presetClass="emph" presetSubtype="0" autoRev="1" fill="hold" grpId="1" nodeType="withEffect">
                                  <p:stCondLst>
                                    <p:cond delay="800"/>
                                  </p:stCondLst>
                                  <p:childTnLst>
                                    <p:animScale>
                                      <p:cBhvr>
                                        <p:cTn id="17" dur="250" fill="hold"/>
                                        <p:tgtEl>
                                          <p:spTgt spid="38"/>
                                        </p:tgtEl>
                                      </p:cBhvr>
                                      <p:by x="115000" y="11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38" grpId="0" bldLvl="0" animBg="1"/>
      <p:bldP spid="38" grpId="1"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16632"/>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原创设计小乖qq:2013440355"/>
          <p:cNvSpPr/>
          <p:nvPr/>
        </p:nvSpPr>
        <p:spPr>
          <a:xfrm flipV="1">
            <a:off x="-1" y="6200384"/>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443372" y="2681145"/>
            <a:ext cx="11305256" cy="830997"/>
          </a:xfrm>
          <a:prstGeom prst="rect">
            <a:avLst/>
          </a:prstGeom>
          <a:noFill/>
        </p:spPr>
        <p:txBody>
          <a:bodyPr wrap="square" rtlCol="0">
            <a:spAutoFit/>
          </a:bodyPr>
          <a:lstStyle/>
          <a:p>
            <a:pPr algn="ctr"/>
            <a:r>
              <a:rPr lang="zh-CN" altLang="en-US" sz="4800" b="1" dirty="0">
                <a:cs typeface="+mn-ea"/>
                <a:sym typeface="+mn-lt"/>
              </a:rPr>
              <a:t>谢谢聆听</a:t>
            </a:r>
            <a:endParaRPr lang="zh-CN" altLang="en-US" sz="4800" b="1" dirty="0">
              <a:cs typeface="+mn-ea"/>
              <a:sym typeface="+mn-lt"/>
            </a:endParaRPr>
          </a:p>
        </p:txBody>
      </p:sp>
      <p:grpSp>
        <p:nvGrpSpPr>
          <p:cNvPr id="19" name="组合 18"/>
          <p:cNvGrpSpPr/>
          <p:nvPr/>
        </p:nvGrpSpPr>
        <p:grpSpPr>
          <a:xfrm>
            <a:off x="1917814" y="3652689"/>
            <a:ext cx="8297318" cy="613410"/>
            <a:chOff x="2292529" y="3029773"/>
            <a:chExt cx="8297318" cy="613410"/>
          </a:xfrm>
        </p:grpSpPr>
        <p:sp>
          <p:nvSpPr>
            <p:cNvPr id="6" name="文本框 9"/>
            <p:cNvSpPr txBox="1">
              <a:spLocks noChangeArrowheads="1"/>
            </p:cNvSpPr>
            <p:nvPr/>
          </p:nvSpPr>
          <p:spPr bwMode="auto">
            <a:xfrm>
              <a:off x="3912394" y="3029773"/>
              <a:ext cx="4775894" cy="613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eaLnBrk="1" hangingPunct="1"/>
              <a:r>
                <a:rPr lang="en-US" altLang="zh-CN" sz="3200" b="1" dirty="0">
                  <a:solidFill>
                    <a:schemeClr val="bg1"/>
                  </a:solidFill>
                  <a:latin typeface="微软雅黑" panose="020B0503020204020204" pitchFamily="34" charset="-122"/>
                  <a:ea typeface="微软雅黑" panose="020B0503020204020204" pitchFamily="34" charset="-122"/>
                </a:rPr>
                <a:t>Thanks for </a:t>
              </a:r>
              <a:r>
                <a:rPr lang="en-US" altLang="zh-CN" sz="3200" b="1" dirty="0" err="1">
                  <a:solidFill>
                    <a:schemeClr val="bg1"/>
                  </a:solidFill>
                  <a:latin typeface="微软雅黑" panose="020B0503020204020204" pitchFamily="34" charset="-122"/>
                  <a:ea typeface="微软雅黑" panose="020B0503020204020204" pitchFamily="34" charset="-122"/>
                </a:rPr>
                <a:t>listening</a:t>
              </a:r>
              <a:r>
                <a:rPr lang="en-US" altLang="zh-CN" sz="3200" b="1" dirty="0">
                  <a:solidFill>
                    <a:schemeClr val="bg1"/>
                  </a:solidFill>
                  <a:latin typeface="微软雅黑" panose="020B0503020204020204" pitchFamily="34" charset="-122"/>
                  <a:ea typeface="微软雅黑" panose="020B0503020204020204" pitchFamily="34" charset="-122"/>
                </a:rPr>
                <a:t>!</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cxnSp>
          <p:nvCxnSpPr>
            <p:cNvPr id="7" name="原创设计小乖qq:2013440355"/>
            <p:cNvCxnSpPr>
              <a:cxnSpLocks noChangeShapeType="1"/>
              <a:stCxn id="6" idx="3"/>
            </p:cNvCxnSpPr>
            <p:nvPr/>
          </p:nvCxnSpPr>
          <p:spPr bwMode="auto">
            <a:xfrm>
              <a:off x="8688288" y="3336131"/>
              <a:ext cx="1901559" cy="0"/>
            </a:xfrm>
            <a:prstGeom prst="line">
              <a:avLst/>
            </a:prstGeom>
            <a:noFill/>
            <a:ln w="6350">
              <a:solidFill>
                <a:srgbClr val="4575A5"/>
              </a:solidFill>
              <a:round/>
            </a:ln>
            <a:extLst>
              <a:ext uri="{909E8E84-426E-40DD-AFC4-6F175D3DCCD1}">
                <a14:hiddenFill xmlns:a14="http://schemas.microsoft.com/office/drawing/2010/main">
                  <a:noFill/>
                </a14:hiddenFill>
              </a:ext>
            </a:extLst>
          </p:spPr>
        </p:cxnSp>
        <p:cxnSp>
          <p:nvCxnSpPr>
            <p:cNvPr id="8" name="直接连接符 7"/>
            <p:cNvCxnSpPr>
              <a:cxnSpLocks noChangeShapeType="1"/>
              <a:endCxn id="6" idx="1"/>
            </p:cNvCxnSpPr>
            <p:nvPr/>
          </p:nvCxnSpPr>
          <p:spPr bwMode="auto">
            <a:xfrm>
              <a:off x="2292529" y="3336131"/>
              <a:ext cx="1620000" cy="0"/>
            </a:xfrm>
            <a:prstGeom prst="line">
              <a:avLst/>
            </a:prstGeom>
            <a:noFill/>
            <a:ln w="6350">
              <a:solidFill>
                <a:srgbClr val="4575A5"/>
              </a:solidFill>
              <a:round/>
            </a:ln>
            <a:extLst>
              <a:ext uri="{909E8E84-426E-40DD-AFC4-6F175D3DCCD1}">
                <a14:hiddenFill xmlns:a14="http://schemas.microsoft.com/office/drawing/2010/main">
                  <a:noFill/>
                </a14:hiddenFill>
              </a:ext>
            </a:extLst>
          </p:spPr>
        </p:cxnSp>
      </p:grpSp>
      <p:grpSp>
        <p:nvGrpSpPr>
          <p:cNvPr id="20" name="原创设计小乖qq:2013440355"/>
          <p:cNvGrpSpPr/>
          <p:nvPr/>
        </p:nvGrpSpPr>
        <p:grpSpPr>
          <a:xfrm>
            <a:off x="2999656" y="4709408"/>
            <a:ext cx="5970191" cy="402246"/>
            <a:chOff x="2999656" y="5646450"/>
            <a:chExt cx="5970191" cy="402246"/>
          </a:xfrm>
        </p:grpSpPr>
        <p:sp>
          <p:nvSpPr>
            <p:cNvPr id="9" name="文本框 8"/>
            <p:cNvSpPr txBox="1"/>
            <p:nvPr/>
          </p:nvSpPr>
          <p:spPr>
            <a:xfrm>
              <a:off x="2999656" y="5646450"/>
              <a:ext cx="2781672" cy="398780"/>
            </a:xfrm>
            <a:prstGeom prst="rect">
              <a:avLst/>
            </a:prstGeom>
            <a:noFill/>
          </p:spPr>
          <p:txBody>
            <a:bodyPr wrap="square" rtlCol="0">
              <a:spAutoFit/>
            </a:bodyPr>
            <a:lstStyle/>
            <a:p>
              <a:pPr algn="ct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指导老师：</a:t>
              </a:r>
              <a:r>
                <a:rPr lang="en-US" altLang="zh-CN"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xx</a:t>
              </a:r>
              <a:endParaRPr lang="en-US" altLang="zh-CN"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p:cNvSpPr txBox="1"/>
            <p:nvPr/>
          </p:nvSpPr>
          <p:spPr>
            <a:xfrm>
              <a:off x="6450485" y="5649916"/>
              <a:ext cx="2519362" cy="398780"/>
            </a:xfrm>
            <a:prstGeom prst="rect">
              <a:avLst/>
            </a:prstGeom>
            <a:noFill/>
          </p:spPr>
          <p:txBody>
            <a:bodyPr wrap="square" rtlCol="0">
              <a:spAutoFit/>
            </a:bodyPr>
            <a:lstStyle/>
            <a:p>
              <a:pPr algn="ct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汇报人：</a:t>
              </a:r>
              <a:r>
                <a:rPr lang="en-US" altLang="zh-CN"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xxx</a:t>
              </a:r>
              <a:endParaRPr lang="en-US" altLang="zh-CN"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1" name="矩形 20"/>
          <p:cNvSpPr/>
          <p:nvPr/>
        </p:nvSpPr>
        <p:spPr>
          <a:xfrm>
            <a:off x="551384" y="5759663"/>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原创设计小乖qq:2013440355"/>
          <p:cNvSpPr/>
          <p:nvPr/>
        </p:nvSpPr>
        <p:spPr>
          <a:xfrm>
            <a:off x="299384" y="5507663"/>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原创设计小乖qq:2013440355"/>
          <p:cNvSpPr/>
          <p:nvPr/>
        </p:nvSpPr>
        <p:spPr>
          <a:xfrm>
            <a:off x="11586628" y="1049024"/>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11334628" y="797024"/>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 presetClass="entr" presetSubtype="4" fill="hold" grpId="0" nodeType="withEffect">
                                  <p:stCondLst>
                                    <p:cond delay="125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par>
                                <p:cTn id="15" presetID="2" presetClass="entr" presetSubtype="1" fill="hold" nodeType="withEffect">
                                  <p:stCondLst>
                                    <p:cond delay="1250"/>
                                  </p:stCondLst>
                                  <p:childTnLst>
                                    <p:set>
                                      <p:cBhvr>
                                        <p:cTn id="16" dur="1" fill="hold">
                                          <p:stCondLst>
                                            <p:cond delay="0"/>
                                          </p:stCondLst>
                                        </p:cTn>
                                        <p:tgtEl>
                                          <p:spTgt spid="19"/>
                                        </p:tgtEl>
                                        <p:attrNameLst>
                                          <p:attrName>style.visibility</p:attrName>
                                        </p:attrNameLst>
                                      </p:cBhvr>
                                      <p:to>
                                        <p:strVal val="visible"/>
                                      </p:to>
                                    </p:set>
                                    <p:anim calcmode="lin" valueType="num">
                                      <p:cBhvr additive="base">
                                        <p:cTn id="17" dur="500" fill="hold"/>
                                        <p:tgtEl>
                                          <p:spTgt spid="19"/>
                                        </p:tgtEl>
                                        <p:attrNameLst>
                                          <p:attrName>ppt_x</p:attrName>
                                        </p:attrNameLst>
                                      </p:cBhvr>
                                      <p:tavLst>
                                        <p:tav tm="0">
                                          <p:val>
                                            <p:strVal val="#ppt_x"/>
                                          </p:val>
                                        </p:tav>
                                        <p:tav tm="100000">
                                          <p:val>
                                            <p:strVal val="#ppt_x"/>
                                          </p:val>
                                        </p:tav>
                                      </p:tavLst>
                                    </p:anim>
                                    <p:anim calcmode="lin" valueType="num">
                                      <p:cBhvr additive="base">
                                        <p:cTn id="18" dur="500" fill="hold"/>
                                        <p:tgtEl>
                                          <p:spTgt spid="19"/>
                                        </p:tgtEl>
                                        <p:attrNameLst>
                                          <p:attrName>ppt_y</p:attrName>
                                        </p:attrNameLst>
                                      </p:cBhvr>
                                      <p:tavLst>
                                        <p:tav tm="0">
                                          <p:val>
                                            <p:strVal val="0-#ppt_h/2"/>
                                          </p:val>
                                        </p:tav>
                                        <p:tav tm="100000">
                                          <p:val>
                                            <p:strVal val="#ppt_y"/>
                                          </p:val>
                                        </p:tav>
                                      </p:tavLst>
                                    </p:anim>
                                  </p:childTnLst>
                                </p:cTn>
                              </p:par>
                              <p:par>
                                <p:cTn id="19" presetID="22" presetClass="entr" presetSubtype="8" fill="hold" nodeType="withEffect">
                                  <p:stCondLst>
                                    <p:cond delay="1750"/>
                                  </p:stCondLst>
                                  <p:childTnLst>
                                    <p:set>
                                      <p:cBhvr>
                                        <p:cTn id="20" dur="1" fill="hold">
                                          <p:stCondLst>
                                            <p:cond delay="0"/>
                                          </p:stCondLst>
                                        </p:cTn>
                                        <p:tgtEl>
                                          <p:spTgt spid="20"/>
                                        </p:tgtEl>
                                        <p:attrNameLst>
                                          <p:attrName>style.visibility</p:attrName>
                                        </p:attrNameLst>
                                      </p:cBhvr>
                                      <p:to>
                                        <p:strVal val="visible"/>
                                      </p:to>
                                    </p:set>
                                    <p:animEffect transition="in" filter="wipe(left)">
                                      <p:cBhvr>
                                        <p:cTn id="21" dur="500"/>
                                        <p:tgtEl>
                                          <p:spTgt spid="20"/>
                                        </p:tgtEl>
                                      </p:cBhvr>
                                    </p:animEffect>
                                  </p:childTnLst>
                                </p:cTn>
                              </p:par>
                              <p:par>
                                <p:cTn id="22" presetID="10" presetClass="entr" presetSubtype="0" fill="hold" grpId="0" nodeType="withEffect">
                                  <p:stCondLst>
                                    <p:cond delay="225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par>
                                <p:cTn id="25" presetID="10" presetClass="entr" presetSubtype="0" fill="hold" grpId="0" nodeType="withEffect">
                                  <p:stCondLst>
                                    <p:cond delay="275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grpId="0" nodeType="withEffect">
                                  <p:stCondLst>
                                    <p:cond delay="225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10" presetClass="entr" presetSubtype="0" fill="hold" grpId="0" nodeType="withEffect">
                                  <p:stCondLst>
                                    <p:cond delay="2750"/>
                                  </p:stCondLst>
                                  <p:childTnLst>
                                    <p:set>
                                      <p:cBhvr>
                                        <p:cTn id="32" dur="1" fill="hold">
                                          <p:stCondLst>
                                            <p:cond delay="0"/>
                                          </p:stCondLst>
                                        </p:cTn>
                                        <p:tgtEl>
                                          <p:spTgt spid="24"/>
                                        </p:tgtEl>
                                        <p:attrNameLst>
                                          <p:attrName>style.visibility</p:attrName>
                                        </p:attrNameLst>
                                      </p:cBhvr>
                                      <p:to>
                                        <p:strVal val="visible"/>
                                      </p:to>
                                    </p:set>
                                    <p:animEffect transition="in" filter="fade">
                                      <p:cBhvr>
                                        <p:cTn id="3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21" grpId="0" animBg="1"/>
      <p:bldP spid="22" grpId="0" animBg="1"/>
      <p:bldP spid="23" grpId="0" animBg="1"/>
      <p:bldP spid="2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文本框 2"/>
          <p:cNvSpPr txBox="1"/>
          <p:nvPr/>
        </p:nvSpPr>
        <p:spPr>
          <a:xfrm>
            <a:off x="4935906" y="184318"/>
            <a:ext cx="2320188" cy="1015663"/>
          </a:xfrm>
          <a:prstGeom prst="rect">
            <a:avLst/>
          </a:prstGeom>
          <a:noFill/>
        </p:spPr>
        <p:txBody>
          <a:bodyPr wrap="square" rtlCol="0">
            <a:spAutoFit/>
          </a:bodyPr>
          <a:lstStyle/>
          <a:p>
            <a:pPr algn="ctr"/>
            <a:r>
              <a:rPr lang="zh-CN" altLang="en-US" sz="6000" b="1" dirty="0" smtClean="0">
                <a:solidFill>
                  <a:schemeClr val="bg1"/>
                </a:solidFill>
                <a:effectLst/>
                <a:latin typeface="微软雅黑" panose="020B0503020204020204" pitchFamily="34" charset="-122"/>
                <a:ea typeface="微软雅黑" panose="020B0503020204020204" pitchFamily="34" charset="-122"/>
              </a:rPr>
              <a:t>目录</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4" name="文本框 3"/>
          <p:cNvSpPr txBox="1"/>
          <p:nvPr/>
        </p:nvSpPr>
        <p:spPr>
          <a:xfrm>
            <a:off x="4483352" y="1022183"/>
            <a:ext cx="3225297" cy="707886"/>
          </a:xfrm>
          <a:prstGeom prst="rect">
            <a:avLst/>
          </a:prstGeom>
          <a:noFill/>
        </p:spPr>
        <p:txBody>
          <a:bodyPr wrap="square" rtlCol="0">
            <a:spAutoFit/>
          </a:bodyPr>
          <a:lstStyle/>
          <a:p>
            <a:pPr algn="r"/>
            <a:r>
              <a:rPr lang="en-US" altLang="zh-CN"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rPr>
              <a:t>CONTENTS</a:t>
            </a:r>
            <a:endParaRPr lang="zh-CN" altLang="en-US"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12" name="组合 11"/>
          <p:cNvGrpSpPr/>
          <p:nvPr/>
        </p:nvGrpSpPr>
        <p:grpSpPr>
          <a:xfrm>
            <a:off x="7471230" y="4074770"/>
            <a:ext cx="3416755" cy="839768"/>
            <a:chOff x="8098970" y="4751560"/>
            <a:chExt cx="3416755" cy="839768"/>
          </a:xfrm>
        </p:grpSpPr>
        <p:grpSp>
          <p:nvGrpSpPr>
            <p:cNvPr id="13" name="组合 12"/>
            <p:cNvGrpSpPr/>
            <p:nvPr/>
          </p:nvGrpSpPr>
          <p:grpSpPr>
            <a:xfrm>
              <a:off x="9120867" y="4751560"/>
              <a:ext cx="2394858" cy="829965"/>
              <a:chOff x="9042399" y="3526390"/>
              <a:chExt cx="2394858" cy="829965"/>
            </a:xfrm>
          </p:grpSpPr>
          <p:sp>
            <p:nvSpPr>
              <p:cNvPr id="17" name="文本框 16"/>
              <p:cNvSpPr txBox="1"/>
              <p:nvPr/>
            </p:nvSpPr>
            <p:spPr>
              <a:xfrm>
                <a:off x="9042399" y="3526390"/>
                <a:ext cx="2394858" cy="521970"/>
              </a:xfrm>
              <a:prstGeom prst="rect">
                <a:avLst/>
              </a:prstGeom>
              <a:noFill/>
            </p:spPr>
            <p:txBody>
              <a:bodyPr wrap="square" rtlCol="0">
                <a:spAutoFit/>
              </a:bodyPr>
              <a:lstStyle/>
              <a:p>
                <a:r>
                  <a:rPr lang="zh-CN" altLang="en-US" sz="2800" b="1" dirty="0">
                    <a:latin typeface="微软雅黑" panose="020B0503020204020204" pitchFamily="34" charset="-122"/>
                  </a:rPr>
                  <a:t>成果展示</a:t>
                </a:r>
                <a:endParaRPr lang="zh-CN" altLang="en-US" sz="2800" b="1" dirty="0">
                  <a:latin typeface="微软雅黑" panose="020B0503020204020204" pitchFamily="34" charset="-122"/>
                </a:endParaRPr>
              </a:p>
            </p:txBody>
          </p:sp>
          <p:sp>
            <p:nvSpPr>
              <p:cNvPr id="18" name="文本框 17"/>
              <p:cNvSpPr txBox="1"/>
              <p:nvPr/>
            </p:nvSpPr>
            <p:spPr>
              <a:xfrm>
                <a:off x="9042399" y="3988055"/>
                <a:ext cx="2394858" cy="368300"/>
              </a:xfrm>
              <a:prstGeom prst="rect">
                <a:avLst/>
              </a:prstGeom>
              <a:noFill/>
            </p:spPr>
            <p:txBody>
              <a:bodyPr wrap="square" rtlCol="0">
                <a:spAutoFit/>
              </a:bodyPr>
              <a:lstStyle/>
              <a:p>
                <a:r>
                  <a:rPr lang="en-US" altLang="zh-CN" dirty="0" smtClean="0">
                    <a:solidFill>
                      <a:schemeClr val="bg1">
                        <a:lumMod val="65000"/>
                      </a:schemeClr>
                    </a:solidFill>
                    <a:latin typeface="Times New Roman" panose="02020603050405020304" pitchFamily="18" charset="0"/>
                    <a:cs typeface="Times New Roman" panose="02020603050405020304" pitchFamily="18" charset="0"/>
                  </a:rPr>
                  <a:t>Achievement Show</a:t>
                </a:r>
                <a:endParaRPr lang="en-US" altLang="zh-CN" dirty="0" smtClean="0">
                  <a:solidFill>
                    <a:schemeClr val="bg1">
                      <a:lumMod val="65000"/>
                    </a:schemeClr>
                  </a:solidFill>
                  <a:latin typeface="Times New Roman" panose="02020603050405020304" pitchFamily="18" charset="0"/>
                  <a:cs typeface="Times New Roman" panose="02020603050405020304" pitchFamily="18" charset="0"/>
                </a:endParaRPr>
              </a:p>
            </p:txBody>
          </p:sp>
        </p:grpSp>
        <p:grpSp>
          <p:nvGrpSpPr>
            <p:cNvPr id="14" name="组合 13"/>
            <p:cNvGrpSpPr/>
            <p:nvPr/>
          </p:nvGrpSpPr>
          <p:grpSpPr>
            <a:xfrm>
              <a:off x="8098970" y="4753058"/>
              <a:ext cx="899886" cy="838270"/>
              <a:chOff x="8098970" y="4753058"/>
              <a:chExt cx="899886" cy="838270"/>
            </a:xfrm>
          </p:grpSpPr>
          <p:sp>
            <p:nvSpPr>
              <p:cNvPr id="15" name="文本框 14"/>
              <p:cNvSpPr txBox="1"/>
              <p:nvPr/>
            </p:nvSpPr>
            <p:spPr>
              <a:xfrm>
                <a:off x="8098970" y="4782338"/>
                <a:ext cx="899886" cy="808990"/>
              </a:xfrm>
              <a:prstGeom prst="rect">
                <a:avLst/>
              </a:prstGeom>
              <a:noFill/>
            </p:spPr>
            <p:txBody>
              <a:bodyPr wrap="square" rtlCol="0">
                <a:spAutoFit/>
              </a:bodyPr>
              <a:lstStyle/>
              <a:p>
                <a:pPr algn="ctr"/>
                <a:r>
                  <a:rPr lang="en-US" altLang="zh-CN" sz="4400" b="1" dirty="0" smtClean="0">
                    <a:solidFill>
                      <a:schemeClr val="accent1"/>
                    </a:solidFill>
                    <a:latin typeface="微软雅黑" panose="020B0503020204020204" pitchFamily="34" charset="-122"/>
                    <a:ea typeface="微软雅黑" panose="020B0503020204020204" pitchFamily="34" charset="-122"/>
                  </a:rPr>
                  <a:t>04</a:t>
                </a:r>
                <a:endParaRPr lang="en-US" altLang="zh-CN" sz="4400" b="1" dirty="0" smtClean="0">
                  <a:solidFill>
                    <a:schemeClr val="accent1"/>
                  </a:solidFill>
                  <a:latin typeface="微软雅黑" panose="020B0503020204020204" pitchFamily="34" charset="-122"/>
                  <a:ea typeface="微软雅黑" panose="020B0503020204020204" pitchFamily="34" charset="-122"/>
                </a:endParaRPr>
              </a:p>
            </p:txBody>
          </p:sp>
          <p:sp>
            <p:nvSpPr>
              <p:cNvPr id="16" name="矩形 15"/>
              <p:cNvSpPr/>
              <p:nvPr/>
            </p:nvSpPr>
            <p:spPr>
              <a:xfrm>
                <a:off x="8134913" y="4753058"/>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 name="组合 18"/>
          <p:cNvGrpSpPr/>
          <p:nvPr/>
        </p:nvGrpSpPr>
        <p:grpSpPr>
          <a:xfrm>
            <a:off x="7435670" y="1878410"/>
            <a:ext cx="3416755" cy="839768"/>
            <a:chOff x="8098970" y="3202405"/>
            <a:chExt cx="3416755" cy="839768"/>
          </a:xfrm>
        </p:grpSpPr>
        <p:grpSp>
          <p:nvGrpSpPr>
            <p:cNvPr id="20" name="组合 19"/>
            <p:cNvGrpSpPr/>
            <p:nvPr/>
          </p:nvGrpSpPr>
          <p:grpSpPr>
            <a:xfrm>
              <a:off x="9120867" y="3202405"/>
              <a:ext cx="2394858" cy="829965"/>
              <a:chOff x="9042399" y="3526390"/>
              <a:chExt cx="2394858" cy="829965"/>
            </a:xfrm>
          </p:grpSpPr>
          <p:sp>
            <p:nvSpPr>
              <p:cNvPr id="24" name="文本框 23"/>
              <p:cNvSpPr txBox="1"/>
              <p:nvPr/>
            </p:nvSpPr>
            <p:spPr>
              <a:xfrm>
                <a:off x="9042399" y="3526390"/>
                <a:ext cx="2394858" cy="521970"/>
              </a:xfrm>
              <a:prstGeom prst="rect">
                <a:avLst/>
              </a:prstGeom>
              <a:noFill/>
            </p:spPr>
            <p:txBody>
              <a:bodyPr wrap="square" rtlCol="0">
                <a:spAutoFit/>
              </a:bodyPr>
              <a:lstStyle/>
              <a:p>
                <a:r>
                  <a:rPr lang="zh-CN" altLang="en-US" sz="2800" b="1" dirty="0">
                    <a:latin typeface="微软雅黑" panose="020B0503020204020204" pitchFamily="34" charset="-122"/>
                  </a:rPr>
                  <a:t>设计内容</a:t>
                </a:r>
                <a:endParaRPr lang="zh-CN" altLang="en-US" sz="2800" b="1" dirty="0">
                  <a:latin typeface="微软雅黑" panose="020B0503020204020204" pitchFamily="34" charset="-122"/>
                </a:endParaRPr>
              </a:p>
            </p:txBody>
          </p:sp>
          <p:sp>
            <p:nvSpPr>
              <p:cNvPr id="25" name="文本框 24"/>
              <p:cNvSpPr txBox="1"/>
              <p:nvPr/>
            </p:nvSpPr>
            <p:spPr>
              <a:xfrm>
                <a:off x="9042399" y="3988055"/>
                <a:ext cx="2394858" cy="368300"/>
              </a:xfrm>
              <a:prstGeom prst="rect">
                <a:avLst/>
              </a:prstGeom>
              <a:noFill/>
            </p:spPr>
            <p:txBody>
              <a:bodyPr wrap="square" rtlCol="0">
                <a:spAutoFit/>
              </a:bodyPr>
              <a:lstStyle/>
              <a:p>
                <a:r>
                  <a:rPr lang="en-US" altLang="zh-CN" dirty="0" smtClean="0">
                    <a:solidFill>
                      <a:schemeClr val="bg1">
                        <a:lumMod val="65000"/>
                      </a:schemeClr>
                    </a:solidFill>
                    <a:latin typeface="Times New Roman" panose="02020603050405020304" pitchFamily="18" charset="0"/>
                    <a:cs typeface="Times New Roman" panose="02020603050405020304" pitchFamily="18" charset="0"/>
                  </a:rPr>
                  <a:t>Design Content</a:t>
                </a:r>
                <a:endParaRPr lang="en-US" altLang="zh-CN" dirty="0" smtClean="0">
                  <a:solidFill>
                    <a:schemeClr val="bg1">
                      <a:lumMod val="65000"/>
                    </a:schemeClr>
                  </a:solidFill>
                  <a:latin typeface="Times New Roman" panose="02020603050405020304" pitchFamily="18" charset="0"/>
                  <a:cs typeface="Times New Roman" panose="02020603050405020304" pitchFamily="18" charset="0"/>
                </a:endParaRPr>
              </a:p>
            </p:txBody>
          </p:sp>
        </p:grpSp>
        <p:grpSp>
          <p:nvGrpSpPr>
            <p:cNvPr id="21" name="组合 20"/>
            <p:cNvGrpSpPr/>
            <p:nvPr/>
          </p:nvGrpSpPr>
          <p:grpSpPr>
            <a:xfrm>
              <a:off x="8098970" y="3203903"/>
              <a:ext cx="899886" cy="838270"/>
              <a:chOff x="8098970" y="3203903"/>
              <a:chExt cx="899886" cy="838270"/>
            </a:xfrm>
          </p:grpSpPr>
          <p:sp>
            <p:nvSpPr>
              <p:cNvPr id="22" name="文本框 21"/>
              <p:cNvSpPr txBox="1"/>
              <p:nvPr/>
            </p:nvSpPr>
            <p:spPr>
              <a:xfrm>
                <a:off x="8098970" y="3233183"/>
                <a:ext cx="899886" cy="808990"/>
              </a:xfrm>
              <a:prstGeom prst="rect">
                <a:avLst/>
              </a:prstGeom>
              <a:noFill/>
            </p:spPr>
            <p:txBody>
              <a:bodyPr wrap="square" rtlCol="0">
                <a:spAutoFit/>
              </a:bodyPr>
              <a:lstStyle/>
              <a:p>
                <a:pPr algn="ctr"/>
                <a:r>
                  <a:rPr lang="en-US" altLang="zh-CN" sz="4400" b="1" dirty="0" smtClean="0">
                    <a:solidFill>
                      <a:schemeClr val="accent1"/>
                    </a:solidFill>
                    <a:latin typeface="微软雅黑" panose="020B0503020204020204" pitchFamily="34" charset="-122"/>
                    <a:ea typeface="微软雅黑" panose="020B0503020204020204" pitchFamily="34" charset="-122"/>
                  </a:rPr>
                  <a:t>02</a:t>
                </a:r>
                <a:endParaRPr lang="zh-CN" altLang="en-US" sz="4400" b="1" dirty="0">
                  <a:solidFill>
                    <a:schemeClr val="accent1"/>
                  </a:solidFill>
                  <a:latin typeface="微软雅黑" panose="020B0503020204020204" pitchFamily="34" charset="-122"/>
                  <a:ea typeface="微软雅黑" panose="020B0503020204020204" pitchFamily="34" charset="-122"/>
                </a:endParaRPr>
              </a:p>
            </p:txBody>
          </p:sp>
          <p:sp>
            <p:nvSpPr>
              <p:cNvPr id="23" name="矩形 22"/>
              <p:cNvSpPr/>
              <p:nvPr/>
            </p:nvSpPr>
            <p:spPr>
              <a:xfrm>
                <a:off x="8134913" y="3203903"/>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6" name="组合 25"/>
          <p:cNvGrpSpPr/>
          <p:nvPr/>
        </p:nvGrpSpPr>
        <p:grpSpPr>
          <a:xfrm flipH="1">
            <a:off x="1422542" y="1878281"/>
            <a:ext cx="3398314" cy="865184"/>
            <a:chOff x="3909356" y="1666934"/>
            <a:chExt cx="3398314" cy="865184"/>
          </a:xfrm>
        </p:grpSpPr>
        <p:grpSp>
          <p:nvGrpSpPr>
            <p:cNvPr id="27" name="组合 26"/>
            <p:cNvGrpSpPr/>
            <p:nvPr/>
          </p:nvGrpSpPr>
          <p:grpSpPr>
            <a:xfrm>
              <a:off x="4912812" y="1666934"/>
              <a:ext cx="2394858" cy="865184"/>
              <a:chOff x="4818742" y="1356667"/>
              <a:chExt cx="2394858" cy="865184"/>
            </a:xfrm>
          </p:grpSpPr>
          <p:sp>
            <p:nvSpPr>
              <p:cNvPr id="31" name="文本框 30"/>
              <p:cNvSpPr txBox="1"/>
              <p:nvPr/>
            </p:nvSpPr>
            <p:spPr>
              <a:xfrm>
                <a:off x="4818742" y="1356667"/>
                <a:ext cx="2394858" cy="521970"/>
              </a:xfrm>
              <a:prstGeom prst="rect">
                <a:avLst/>
              </a:prstGeom>
              <a:noFill/>
            </p:spPr>
            <p:txBody>
              <a:bodyPr wrap="square" rtlCol="0">
                <a:spAutoFit/>
              </a:bodyPr>
              <a:lstStyle/>
              <a:p>
                <a:r>
                  <a:rPr lang="zh-CN" altLang="en-US" sz="2800" b="1" dirty="0">
                    <a:latin typeface="微软雅黑" panose="020B0503020204020204" pitchFamily="34" charset="-122"/>
                  </a:rPr>
                  <a:t>选题背景</a:t>
                </a:r>
                <a:endParaRPr lang="zh-CN" altLang="en-US" sz="2800" b="1" dirty="0">
                  <a:latin typeface="微软雅黑" panose="020B0503020204020204" pitchFamily="34" charset="-122"/>
                </a:endParaRPr>
              </a:p>
            </p:txBody>
          </p:sp>
          <p:sp>
            <p:nvSpPr>
              <p:cNvPr id="32" name="文本框 31"/>
              <p:cNvSpPr txBox="1"/>
              <p:nvPr/>
            </p:nvSpPr>
            <p:spPr>
              <a:xfrm>
                <a:off x="4818742" y="1852519"/>
                <a:ext cx="2394858" cy="369332"/>
              </a:xfrm>
              <a:prstGeom prst="rect">
                <a:avLst/>
              </a:prstGeom>
              <a:noFill/>
            </p:spPr>
            <p:txBody>
              <a:bodyPr wrap="square" rtlCol="0">
                <a:spAutoFit/>
              </a:bodyPr>
              <a:lstStyle/>
              <a:p>
                <a:r>
                  <a:rPr lang="en-US" altLang="zh-CN" dirty="0">
                    <a:solidFill>
                      <a:schemeClr val="bg1">
                        <a:lumMod val="65000"/>
                      </a:schemeClr>
                    </a:solidFill>
                    <a:latin typeface="Times New Roman" panose="02020603050405020304" pitchFamily="18" charset="0"/>
                    <a:cs typeface="Times New Roman" panose="02020603050405020304" pitchFamily="18" charset="0"/>
                  </a:rPr>
                  <a:t>Research </a:t>
                </a:r>
                <a:r>
                  <a:rPr lang="en-US" altLang="zh-CN" dirty="0" smtClean="0">
                    <a:solidFill>
                      <a:schemeClr val="bg1">
                        <a:lumMod val="65000"/>
                      </a:schemeClr>
                    </a:solidFill>
                    <a:latin typeface="Times New Roman" panose="02020603050405020304" pitchFamily="18" charset="0"/>
                    <a:cs typeface="Times New Roman" panose="02020603050405020304" pitchFamily="18" charset="0"/>
                  </a:rPr>
                  <a:t>Background</a:t>
                </a:r>
                <a:endParaRPr lang="zh-CN" altLang="en-US" dirty="0">
                  <a:solidFill>
                    <a:schemeClr val="bg1">
                      <a:lumMod val="6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28" name="组合 27"/>
            <p:cNvGrpSpPr/>
            <p:nvPr/>
          </p:nvGrpSpPr>
          <p:grpSpPr>
            <a:xfrm>
              <a:off x="3909356" y="1685526"/>
              <a:ext cx="828000" cy="828000"/>
              <a:chOff x="3909356" y="1685526"/>
              <a:chExt cx="828000" cy="828000"/>
            </a:xfrm>
          </p:grpSpPr>
          <p:sp>
            <p:nvSpPr>
              <p:cNvPr id="29" name="文本框 28"/>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chemeClr val="accent1"/>
                    </a:solidFill>
                    <a:latin typeface="微软雅黑" panose="020B0503020204020204" pitchFamily="34" charset="-122"/>
                    <a:ea typeface="微软雅黑" panose="020B0503020204020204" pitchFamily="34" charset="-122"/>
                  </a:rPr>
                  <a:t>01</a:t>
                </a:r>
                <a:endParaRPr lang="en-US" altLang="zh-CN" sz="4000" b="1" dirty="0" smtClean="0">
                  <a:solidFill>
                    <a:schemeClr val="accent1"/>
                  </a:solidFill>
                  <a:latin typeface="微软雅黑" panose="020B0503020204020204" pitchFamily="34" charset="-122"/>
                  <a:ea typeface="微软雅黑" panose="020B0503020204020204" pitchFamily="34" charset="-122"/>
                </a:endParaRPr>
              </a:p>
            </p:txBody>
          </p:sp>
          <p:sp>
            <p:nvSpPr>
              <p:cNvPr id="30" name="矩形 29"/>
              <p:cNvSpPr/>
              <p:nvPr/>
            </p:nvSpPr>
            <p:spPr>
              <a:xfrm>
                <a:off x="3909356" y="1685526"/>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0" name="组合 39"/>
          <p:cNvGrpSpPr/>
          <p:nvPr/>
        </p:nvGrpSpPr>
        <p:grpSpPr>
          <a:xfrm flipH="1">
            <a:off x="1422159" y="4028520"/>
            <a:ext cx="3434257" cy="860743"/>
            <a:chOff x="3873413" y="3187016"/>
            <a:chExt cx="3434257" cy="860743"/>
          </a:xfrm>
        </p:grpSpPr>
        <p:grpSp>
          <p:nvGrpSpPr>
            <p:cNvPr id="41" name="组合 40"/>
            <p:cNvGrpSpPr/>
            <p:nvPr/>
          </p:nvGrpSpPr>
          <p:grpSpPr>
            <a:xfrm>
              <a:off x="4912812" y="3187016"/>
              <a:ext cx="2394858" cy="860743"/>
              <a:chOff x="4818742" y="3526390"/>
              <a:chExt cx="2394858" cy="860743"/>
            </a:xfrm>
          </p:grpSpPr>
          <p:sp>
            <p:nvSpPr>
              <p:cNvPr id="45" name="文本框 44"/>
              <p:cNvSpPr txBox="1"/>
              <p:nvPr/>
            </p:nvSpPr>
            <p:spPr>
              <a:xfrm>
                <a:off x="4818742" y="3526390"/>
                <a:ext cx="2394858" cy="521970"/>
              </a:xfrm>
              <a:prstGeom prst="rect">
                <a:avLst/>
              </a:prstGeom>
              <a:noFill/>
            </p:spPr>
            <p:txBody>
              <a:bodyPr wrap="square" rtlCol="0">
                <a:spAutoFit/>
              </a:bodyPr>
              <a:lstStyle/>
              <a:p>
                <a:r>
                  <a:rPr lang="zh-CN" altLang="en-US" sz="2800" b="1" dirty="0">
                    <a:latin typeface="微软雅黑" panose="020B0503020204020204" pitchFamily="34" charset="-122"/>
                  </a:rPr>
                  <a:t>设计方法</a:t>
                </a:r>
                <a:endParaRPr lang="zh-CN" altLang="en-US" sz="2800" b="1" dirty="0">
                  <a:latin typeface="微软雅黑" panose="020B0503020204020204" pitchFamily="34" charset="-122"/>
                </a:endParaRPr>
              </a:p>
            </p:txBody>
          </p:sp>
          <p:sp>
            <p:nvSpPr>
              <p:cNvPr id="46" name="文本框 45"/>
              <p:cNvSpPr txBox="1"/>
              <p:nvPr/>
            </p:nvSpPr>
            <p:spPr>
              <a:xfrm>
                <a:off x="4818742" y="4018833"/>
                <a:ext cx="2394858" cy="368300"/>
              </a:xfrm>
              <a:prstGeom prst="rect">
                <a:avLst/>
              </a:prstGeom>
              <a:noFill/>
            </p:spPr>
            <p:txBody>
              <a:bodyPr wrap="square" rtlCol="0">
                <a:spAutoFit/>
              </a:bodyPr>
              <a:lstStyle/>
              <a:p>
                <a:r>
                  <a:rPr lang="zh-CN" altLang="en-US" dirty="0">
                    <a:solidFill>
                      <a:schemeClr val="bg1">
                        <a:lumMod val="65000"/>
                      </a:schemeClr>
                    </a:solidFill>
                    <a:latin typeface="Times New Roman" panose="02020603050405020304" pitchFamily="18" charset="0"/>
                    <a:cs typeface="Times New Roman" panose="02020603050405020304" pitchFamily="18" charset="0"/>
                  </a:rPr>
                  <a:t> </a:t>
                </a:r>
                <a:r>
                  <a:rPr lang="en-US" altLang="zh-CN" dirty="0">
                    <a:solidFill>
                      <a:schemeClr val="bg1">
                        <a:lumMod val="65000"/>
                      </a:schemeClr>
                    </a:solidFill>
                    <a:latin typeface="Times New Roman" panose="02020603050405020304" pitchFamily="18" charset="0"/>
                    <a:cs typeface="Times New Roman" panose="02020603050405020304" pitchFamily="18" charset="0"/>
                  </a:rPr>
                  <a:t>D</a:t>
                </a:r>
                <a:r>
                  <a:rPr lang="zh-CN" altLang="en-US" dirty="0">
                    <a:solidFill>
                      <a:schemeClr val="bg1">
                        <a:lumMod val="65000"/>
                      </a:schemeClr>
                    </a:solidFill>
                    <a:latin typeface="Times New Roman" panose="02020603050405020304" pitchFamily="18" charset="0"/>
                    <a:cs typeface="Times New Roman" panose="02020603050405020304" pitchFamily="18" charset="0"/>
                  </a:rPr>
                  <a:t>esign </a:t>
                </a:r>
                <a:r>
                  <a:rPr lang="en-US" altLang="zh-CN" dirty="0">
                    <a:solidFill>
                      <a:schemeClr val="bg1">
                        <a:lumMod val="65000"/>
                      </a:schemeClr>
                    </a:solidFill>
                    <a:latin typeface="Times New Roman" panose="02020603050405020304" pitchFamily="18" charset="0"/>
                    <a:cs typeface="Times New Roman" panose="02020603050405020304" pitchFamily="18" charset="0"/>
                  </a:rPr>
                  <a:t>Method</a:t>
                </a:r>
                <a:endParaRPr lang="en-US" altLang="zh-CN" dirty="0">
                  <a:solidFill>
                    <a:schemeClr val="bg1">
                      <a:lumMod val="65000"/>
                    </a:schemeClr>
                  </a:solidFill>
                  <a:latin typeface="Times New Roman" panose="02020603050405020304" pitchFamily="18" charset="0"/>
                  <a:cs typeface="Times New Roman" panose="02020603050405020304" pitchFamily="18" charset="0"/>
                </a:endParaRPr>
              </a:p>
            </p:txBody>
          </p:sp>
        </p:grpSp>
        <p:grpSp>
          <p:nvGrpSpPr>
            <p:cNvPr id="42" name="组合 41"/>
            <p:cNvGrpSpPr/>
            <p:nvPr/>
          </p:nvGrpSpPr>
          <p:grpSpPr>
            <a:xfrm>
              <a:off x="3873413" y="3203903"/>
              <a:ext cx="899886" cy="828000"/>
              <a:chOff x="3873413" y="3203903"/>
              <a:chExt cx="899886" cy="828000"/>
            </a:xfrm>
          </p:grpSpPr>
          <p:sp>
            <p:nvSpPr>
              <p:cNvPr id="43" name="文本框 42"/>
              <p:cNvSpPr txBox="1"/>
              <p:nvPr/>
            </p:nvSpPr>
            <p:spPr>
              <a:xfrm>
                <a:off x="3873413" y="3233183"/>
                <a:ext cx="899886" cy="769441"/>
              </a:xfrm>
              <a:prstGeom prst="rect">
                <a:avLst/>
              </a:prstGeom>
              <a:noFill/>
            </p:spPr>
            <p:txBody>
              <a:bodyPr wrap="square" rtlCol="0">
                <a:spAutoFit/>
              </a:bodyPr>
              <a:lstStyle/>
              <a:p>
                <a:pPr algn="ctr"/>
                <a:r>
                  <a:rPr lang="en-US" altLang="zh-CN" sz="4400" b="1" dirty="0" smtClean="0">
                    <a:solidFill>
                      <a:schemeClr val="accent1"/>
                    </a:solidFill>
                    <a:latin typeface="微软雅黑" panose="020B0503020204020204" pitchFamily="34" charset="-122"/>
                    <a:ea typeface="微软雅黑" panose="020B0503020204020204" pitchFamily="34" charset="-122"/>
                  </a:rPr>
                  <a:t>03</a:t>
                </a:r>
                <a:endParaRPr lang="zh-CN" altLang="en-US" sz="4400" b="1" dirty="0">
                  <a:solidFill>
                    <a:schemeClr val="accent1"/>
                  </a:solidFill>
                  <a:latin typeface="微软雅黑" panose="020B0503020204020204" pitchFamily="34" charset="-122"/>
                  <a:ea typeface="微软雅黑" panose="020B0503020204020204" pitchFamily="34" charset="-122"/>
                </a:endParaRPr>
              </a:p>
            </p:txBody>
          </p:sp>
          <p:sp>
            <p:nvSpPr>
              <p:cNvPr id="44" name="矩形 43"/>
              <p:cNvSpPr/>
              <p:nvPr/>
            </p:nvSpPr>
            <p:spPr>
              <a:xfrm>
                <a:off x="3909356" y="3203903"/>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7" name="矩形 46"/>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49" name="直接连接符 48"/>
          <p:cNvCxnSpPr>
            <a:stCxn id="4" idx="2"/>
          </p:cNvCxnSpPr>
          <p:nvPr/>
        </p:nvCxnSpPr>
        <p:spPr>
          <a:xfrm flipH="1">
            <a:off x="6096000" y="1730069"/>
            <a:ext cx="1" cy="429121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56" name="灯片编号占位符 5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right)">
                                          <p:cBhvr>
                                            <p:cTn id="10" dur="500"/>
                                            <p:tgtEl>
                                              <p:spTgt spid="47"/>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par>
                                    <p:cTn id="17" presetID="22" presetClass="entr" presetSubtype="1" fill="hold" nodeType="withEffect">
                                      <p:stCondLst>
                                        <p:cond delay="250"/>
                                      </p:stCondLst>
                                      <p:childTnLst>
                                        <p:set>
                                          <p:cBhvr>
                                            <p:cTn id="18" dur="1" fill="hold">
                                              <p:stCondLst>
                                                <p:cond delay="0"/>
                                              </p:stCondLst>
                                            </p:cTn>
                                            <p:tgtEl>
                                              <p:spTgt spid="49"/>
                                            </p:tgtEl>
                                            <p:attrNameLst>
                                              <p:attrName>style.visibility</p:attrName>
                                            </p:attrNameLst>
                                          </p:cBhvr>
                                          <p:to>
                                            <p:strVal val="visible"/>
                                          </p:to>
                                        </p:set>
                                        <p:animEffect transition="in" filter="wipe(up)">
                                          <p:cBhvr>
                                            <p:cTn id="19" dur="500"/>
                                            <p:tgtEl>
                                              <p:spTgt spid="49"/>
                                            </p:tgtEl>
                                          </p:cBhvr>
                                        </p:animEffect>
                                      </p:childTnLst>
                                    </p:cTn>
                                  </p:par>
                                  <p:par>
                                    <p:cTn id="20" presetID="2" presetClass="entr" presetSubtype="2" fill="hold" nodeType="withEffect" p14:presetBounceEnd="40000">
                                      <p:stCondLst>
                                        <p:cond delay="1200"/>
                                      </p:stCondLst>
                                      <p:childTnLst>
                                        <p:set>
                                          <p:cBhvr>
                                            <p:cTn id="21" dur="1" fill="hold">
                                              <p:stCondLst>
                                                <p:cond delay="0"/>
                                              </p:stCondLst>
                                            </p:cTn>
                                            <p:tgtEl>
                                              <p:spTgt spid="19"/>
                                            </p:tgtEl>
                                            <p:attrNameLst>
                                              <p:attrName>style.visibility</p:attrName>
                                            </p:attrNameLst>
                                          </p:cBhvr>
                                          <p:to>
                                            <p:strVal val="visible"/>
                                          </p:to>
                                        </p:set>
                                        <p:anim calcmode="lin" valueType="num" p14:bounceEnd="40000">
                                          <p:cBhvr additive="base">
                                            <p:cTn id="22" dur="500" fill="hold"/>
                                            <p:tgtEl>
                                              <p:spTgt spid="19"/>
                                            </p:tgtEl>
                                            <p:attrNameLst>
                                              <p:attrName>ppt_x</p:attrName>
                                            </p:attrNameLst>
                                          </p:cBhvr>
                                          <p:tavLst>
                                            <p:tav tm="0">
                                              <p:val>
                                                <p:strVal val="1+#ppt_w/2"/>
                                              </p:val>
                                            </p:tav>
                                            <p:tav tm="100000">
                                              <p:val>
                                                <p:strVal val="#ppt_x"/>
                                              </p:val>
                                            </p:tav>
                                          </p:tavLst>
                                        </p:anim>
                                        <p:anim calcmode="lin" valueType="num" p14:bounceEnd="40000">
                                          <p:cBhvr additive="base">
                                            <p:cTn id="23" dur="500" fill="hold"/>
                                            <p:tgtEl>
                                              <p:spTgt spid="19"/>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14:presetBounceEnd="40000">
                                      <p:stCondLst>
                                        <p:cond delay="1800"/>
                                      </p:stCondLst>
                                      <p:childTnLst>
                                        <p:set>
                                          <p:cBhvr>
                                            <p:cTn id="25" dur="1" fill="hold">
                                              <p:stCondLst>
                                                <p:cond delay="0"/>
                                              </p:stCondLst>
                                            </p:cTn>
                                            <p:tgtEl>
                                              <p:spTgt spid="12"/>
                                            </p:tgtEl>
                                            <p:attrNameLst>
                                              <p:attrName>style.visibility</p:attrName>
                                            </p:attrNameLst>
                                          </p:cBhvr>
                                          <p:to>
                                            <p:strVal val="visible"/>
                                          </p:to>
                                        </p:set>
                                        <p:anim calcmode="lin" valueType="num" p14:bounceEnd="40000">
                                          <p:cBhvr additive="base">
                                            <p:cTn id="26" dur="500" fill="hold"/>
                                            <p:tgtEl>
                                              <p:spTgt spid="12"/>
                                            </p:tgtEl>
                                            <p:attrNameLst>
                                              <p:attrName>ppt_x</p:attrName>
                                            </p:attrNameLst>
                                          </p:cBhvr>
                                          <p:tavLst>
                                            <p:tav tm="0">
                                              <p:val>
                                                <p:strVal val="1+#ppt_w/2"/>
                                              </p:val>
                                            </p:tav>
                                            <p:tav tm="100000">
                                              <p:val>
                                                <p:strVal val="#ppt_x"/>
                                              </p:val>
                                            </p:tav>
                                          </p:tavLst>
                                        </p:anim>
                                        <p:anim calcmode="lin" valueType="num" p14:bounceEnd="40000">
                                          <p:cBhvr additive="base">
                                            <p:cTn id="27" dur="500" fill="hold"/>
                                            <p:tgtEl>
                                              <p:spTgt spid="12"/>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14:presetBounceEnd="40000">
                                      <p:stCondLst>
                                        <p:cond delay="300"/>
                                      </p:stCondLst>
                                      <p:childTnLst>
                                        <p:set>
                                          <p:cBhvr>
                                            <p:cTn id="29" dur="1" fill="hold">
                                              <p:stCondLst>
                                                <p:cond delay="0"/>
                                              </p:stCondLst>
                                            </p:cTn>
                                            <p:tgtEl>
                                              <p:spTgt spid="26"/>
                                            </p:tgtEl>
                                            <p:attrNameLst>
                                              <p:attrName>style.visibility</p:attrName>
                                            </p:attrNameLst>
                                          </p:cBhvr>
                                          <p:to>
                                            <p:strVal val="visible"/>
                                          </p:to>
                                        </p:set>
                                        <p:anim calcmode="lin" valueType="num" p14:bounceEnd="40000">
                                          <p:cBhvr additive="base">
                                            <p:cTn id="30" dur="500" fill="hold"/>
                                            <p:tgtEl>
                                              <p:spTgt spid="26"/>
                                            </p:tgtEl>
                                            <p:attrNameLst>
                                              <p:attrName>ppt_x</p:attrName>
                                            </p:attrNameLst>
                                          </p:cBhvr>
                                          <p:tavLst>
                                            <p:tav tm="0">
                                              <p:val>
                                                <p:strVal val="1+#ppt_w/2"/>
                                              </p:val>
                                            </p:tav>
                                            <p:tav tm="100000">
                                              <p:val>
                                                <p:strVal val="#ppt_x"/>
                                              </p:val>
                                            </p:tav>
                                          </p:tavLst>
                                        </p:anim>
                                        <p:anim calcmode="lin" valueType="num" p14:bounceEnd="40000">
                                          <p:cBhvr additive="base">
                                            <p:cTn id="31" dur="500" fill="hold"/>
                                            <p:tgtEl>
                                              <p:spTgt spid="26"/>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14:presetBounceEnd="40000">
                                      <p:stCondLst>
                                        <p:cond delay="900"/>
                                      </p:stCondLst>
                                      <p:childTnLst>
                                        <p:set>
                                          <p:cBhvr>
                                            <p:cTn id="33" dur="1" fill="hold">
                                              <p:stCondLst>
                                                <p:cond delay="0"/>
                                              </p:stCondLst>
                                            </p:cTn>
                                            <p:tgtEl>
                                              <p:spTgt spid="40"/>
                                            </p:tgtEl>
                                            <p:attrNameLst>
                                              <p:attrName>style.visibility</p:attrName>
                                            </p:attrNameLst>
                                          </p:cBhvr>
                                          <p:to>
                                            <p:strVal val="visible"/>
                                          </p:to>
                                        </p:set>
                                        <p:anim calcmode="lin" valueType="num" p14:bounceEnd="40000">
                                          <p:cBhvr additive="base">
                                            <p:cTn id="34" dur="500" fill="hold"/>
                                            <p:tgtEl>
                                              <p:spTgt spid="40"/>
                                            </p:tgtEl>
                                            <p:attrNameLst>
                                              <p:attrName>ppt_x</p:attrName>
                                            </p:attrNameLst>
                                          </p:cBhvr>
                                          <p:tavLst>
                                            <p:tav tm="0">
                                              <p:val>
                                                <p:strVal val="1+#ppt_w/2"/>
                                              </p:val>
                                            </p:tav>
                                            <p:tav tm="100000">
                                              <p:val>
                                                <p:strVal val="#ppt_x"/>
                                              </p:val>
                                            </p:tav>
                                          </p:tavLst>
                                        </p:anim>
                                        <p:anim calcmode="lin" valueType="num" p14:bounceEnd="40000">
                                          <p:cBhvr additive="base">
                                            <p:cTn id="35"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p:bldP spid="47"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right)">
                                          <p:cBhvr>
                                            <p:cTn id="10" dur="500"/>
                                            <p:tgtEl>
                                              <p:spTgt spid="47"/>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par>
                                    <p:cTn id="17" presetID="22" presetClass="entr" presetSubtype="1" fill="hold" nodeType="withEffect">
                                      <p:stCondLst>
                                        <p:cond delay="250"/>
                                      </p:stCondLst>
                                      <p:childTnLst>
                                        <p:set>
                                          <p:cBhvr>
                                            <p:cTn id="18" dur="1" fill="hold">
                                              <p:stCondLst>
                                                <p:cond delay="0"/>
                                              </p:stCondLst>
                                            </p:cTn>
                                            <p:tgtEl>
                                              <p:spTgt spid="49"/>
                                            </p:tgtEl>
                                            <p:attrNameLst>
                                              <p:attrName>style.visibility</p:attrName>
                                            </p:attrNameLst>
                                          </p:cBhvr>
                                          <p:to>
                                            <p:strVal val="visible"/>
                                          </p:to>
                                        </p:set>
                                        <p:animEffect transition="in" filter="wipe(up)">
                                          <p:cBhvr>
                                            <p:cTn id="19" dur="500"/>
                                            <p:tgtEl>
                                              <p:spTgt spid="49"/>
                                            </p:tgtEl>
                                          </p:cBhvr>
                                        </p:animEffect>
                                      </p:childTnLst>
                                    </p:cTn>
                                  </p:par>
                                  <p:par>
                                    <p:cTn id="20" presetID="2" presetClass="entr" presetSubtype="2" fill="hold" nodeType="withEffect">
                                      <p:stCondLst>
                                        <p:cond delay="120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1+#ppt_w/2"/>
                                              </p:val>
                                            </p:tav>
                                            <p:tav tm="100000">
                                              <p:val>
                                                <p:strVal val="#ppt_x"/>
                                              </p:val>
                                            </p:tav>
                                          </p:tavLst>
                                        </p:anim>
                                        <p:anim calcmode="lin" valueType="num">
                                          <p:cBhvr additive="base">
                                            <p:cTn id="23" dur="500" fill="hold"/>
                                            <p:tgtEl>
                                              <p:spTgt spid="19"/>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180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1+#ppt_w/2"/>
                                              </p:val>
                                            </p:tav>
                                            <p:tav tm="100000">
                                              <p:val>
                                                <p:strVal val="#ppt_x"/>
                                              </p:val>
                                            </p:tav>
                                          </p:tavLst>
                                        </p:anim>
                                        <p:anim calcmode="lin" valueType="num">
                                          <p:cBhvr additive="base">
                                            <p:cTn id="27" dur="500" fill="hold"/>
                                            <p:tgtEl>
                                              <p:spTgt spid="12"/>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300"/>
                                      </p:stCondLst>
                                      <p:childTnLst>
                                        <p:set>
                                          <p:cBhvr>
                                            <p:cTn id="29" dur="1" fill="hold">
                                              <p:stCondLst>
                                                <p:cond delay="0"/>
                                              </p:stCondLst>
                                            </p:cTn>
                                            <p:tgtEl>
                                              <p:spTgt spid="26"/>
                                            </p:tgtEl>
                                            <p:attrNameLst>
                                              <p:attrName>style.visibility</p:attrName>
                                            </p:attrNameLst>
                                          </p:cBhvr>
                                          <p:to>
                                            <p:strVal val="visible"/>
                                          </p:to>
                                        </p:set>
                                        <p:anim calcmode="lin" valueType="num">
                                          <p:cBhvr additive="base">
                                            <p:cTn id="30" dur="500" fill="hold"/>
                                            <p:tgtEl>
                                              <p:spTgt spid="26"/>
                                            </p:tgtEl>
                                            <p:attrNameLst>
                                              <p:attrName>ppt_x</p:attrName>
                                            </p:attrNameLst>
                                          </p:cBhvr>
                                          <p:tavLst>
                                            <p:tav tm="0">
                                              <p:val>
                                                <p:strVal val="1+#ppt_w/2"/>
                                              </p:val>
                                            </p:tav>
                                            <p:tav tm="100000">
                                              <p:val>
                                                <p:strVal val="#ppt_x"/>
                                              </p:val>
                                            </p:tav>
                                          </p:tavLst>
                                        </p:anim>
                                        <p:anim calcmode="lin" valueType="num">
                                          <p:cBhvr additive="base">
                                            <p:cTn id="31" dur="500" fill="hold"/>
                                            <p:tgtEl>
                                              <p:spTgt spid="26"/>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900"/>
                                      </p:stCondLst>
                                      <p:childTnLst>
                                        <p:set>
                                          <p:cBhvr>
                                            <p:cTn id="33" dur="1" fill="hold">
                                              <p:stCondLst>
                                                <p:cond delay="0"/>
                                              </p:stCondLst>
                                            </p:cTn>
                                            <p:tgtEl>
                                              <p:spTgt spid="40"/>
                                            </p:tgtEl>
                                            <p:attrNameLst>
                                              <p:attrName>style.visibility</p:attrName>
                                            </p:attrNameLst>
                                          </p:cBhvr>
                                          <p:to>
                                            <p:strVal val="visible"/>
                                          </p:to>
                                        </p:set>
                                        <p:anim calcmode="lin" valueType="num">
                                          <p:cBhvr additive="base">
                                            <p:cTn id="34" dur="500" fill="hold"/>
                                            <p:tgtEl>
                                              <p:spTgt spid="40"/>
                                            </p:tgtEl>
                                            <p:attrNameLst>
                                              <p:attrName>ppt_x</p:attrName>
                                            </p:attrNameLst>
                                          </p:cBhvr>
                                          <p:tavLst>
                                            <p:tav tm="0">
                                              <p:val>
                                                <p:strVal val="1+#ppt_w/2"/>
                                              </p:val>
                                            </p:tav>
                                            <p:tav tm="100000">
                                              <p:val>
                                                <p:strVal val="#ppt_x"/>
                                              </p:val>
                                            </p:tav>
                                          </p:tavLst>
                                        </p:anim>
                                        <p:anim calcmode="lin" valueType="num">
                                          <p:cBhvr additive="base">
                                            <p:cTn id="35"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p:bldP spid="47"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828675"/>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smtClean="0">
                <a:solidFill>
                  <a:srgbClr val="FFFFFF"/>
                </a:solidFill>
                <a:latin typeface="微软雅黑" panose="020B0503020204020204" pitchFamily="34" charset="-122"/>
              </a:rPr>
              <a:t>选题背景</a:t>
            </a:r>
            <a:endParaRPr lang="zh-CN" altLang="en-US" sz="4800" b="1" dirty="0">
              <a:solidFill>
                <a:srgbClr val="FFFFFF"/>
              </a:solidFill>
              <a:latin typeface="微软雅黑" panose="020B0503020204020204" pitchFamily="34" charset="-122"/>
            </a:endParaRPr>
          </a:p>
        </p:txBody>
      </p:sp>
      <p:cxnSp>
        <p:nvCxnSpPr>
          <p:cNvPr id="8" name="原创设计小乖qq:2013440355"/>
          <p:cNvCxnSpPr/>
          <p:nvPr/>
        </p:nvCxnSpPr>
        <p:spPr bwMode="auto">
          <a:xfrm>
            <a:off x="2640966" y="4570469"/>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Freeform 27"/>
          <p:cNvSpPr>
            <a:spLocks noEditPoints="1"/>
          </p:cNvSpPr>
          <p:nvPr/>
        </p:nvSpPr>
        <p:spPr bwMode="auto">
          <a:xfrm>
            <a:off x="5426108" y="1817478"/>
            <a:ext cx="1358726" cy="1199728"/>
          </a:xfrm>
          <a:custGeom>
            <a:avLst/>
            <a:gdLst>
              <a:gd name="T0" fmla="*/ 284 w 683"/>
              <a:gd name="T1" fmla="*/ 381 h 601"/>
              <a:gd name="T2" fmla="*/ 595 w 683"/>
              <a:gd name="T3" fmla="*/ 392 h 601"/>
              <a:gd name="T4" fmla="*/ 589 w 683"/>
              <a:gd name="T5" fmla="*/ 359 h 601"/>
              <a:gd name="T6" fmla="*/ 285 w 683"/>
              <a:gd name="T7" fmla="*/ 371 h 601"/>
              <a:gd name="T8" fmla="*/ 589 w 683"/>
              <a:gd name="T9" fmla="*/ 359 h 601"/>
              <a:gd name="T10" fmla="*/ 282 w 683"/>
              <a:gd name="T11" fmla="*/ 338 h 601"/>
              <a:gd name="T12" fmla="*/ 591 w 683"/>
              <a:gd name="T13" fmla="*/ 349 h 601"/>
              <a:gd name="T14" fmla="*/ 269 w 683"/>
              <a:gd name="T15" fmla="*/ 324 h 601"/>
              <a:gd name="T16" fmla="*/ 607 w 683"/>
              <a:gd name="T17" fmla="*/ 408 h 601"/>
              <a:gd name="T18" fmla="*/ 261 w 683"/>
              <a:gd name="T19" fmla="*/ 432 h 601"/>
              <a:gd name="T20" fmla="*/ 242 w 683"/>
              <a:gd name="T21" fmla="*/ 316 h 601"/>
              <a:gd name="T22" fmla="*/ 607 w 683"/>
              <a:gd name="T23" fmla="*/ 300 h 601"/>
              <a:gd name="T24" fmla="*/ 269 w 683"/>
              <a:gd name="T25" fmla="*/ 324 h 601"/>
              <a:gd name="T26" fmla="*/ 345 w 683"/>
              <a:gd name="T27" fmla="*/ 39 h 601"/>
              <a:gd name="T28" fmla="*/ 335 w 683"/>
              <a:gd name="T29" fmla="*/ 3 h 601"/>
              <a:gd name="T30" fmla="*/ 350 w 683"/>
              <a:gd name="T31" fmla="*/ 1 h 601"/>
              <a:gd name="T32" fmla="*/ 411 w 683"/>
              <a:gd name="T33" fmla="*/ 39 h 601"/>
              <a:gd name="T34" fmla="*/ 367 w 683"/>
              <a:gd name="T35" fmla="*/ 56 h 601"/>
              <a:gd name="T36" fmla="*/ 366 w 683"/>
              <a:gd name="T37" fmla="*/ 105 h 601"/>
              <a:gd name="T38" fmla="*/ 353 w 683"/>
              <a:gd name="T39" fmla="*/ 218 h 601"/>
              <a:gd name="T40" fmla="*/ 380 w 683"/>
              <a:gd name="T41" fmla="*/ 107 h 601"/>
              <a:gd name="T42" fmla="*/ 486 w 683"/>
              <a:gd name="T43" fmla="*/ 87 h 601"/>
              <a:gd name="T44" fmla="*/ 441 w 683"/>
              <a:gd name="T45" fmla="*/ 285 h 601"/>
              <a:gd name="T46" fmla="*/ 406 w 683"/>
              <a:gd name="T47" fmla="*/ 285 h 601"/>
              <a:gd name="T48" fmla="*/ 361 w 683"/>
              <a:gd name="T49" fmla="*/ 87 h 601"/>
              <a:gd name="T50" fmla="*/ 430 w 683"/>
              <a:gd name="T51" fmla="*/ 30 h 601"/>
              <a:gd name="T52" fmla="*/ 429 w 683"/>
              <a:gd name="T53" fmla="*/ 88 h 601"/>
              <a:gd name="T54" fmla="*/ 237 w 683"/>
              <a:gd name="T55" fmla="*/ 540 h 601"/>
              <a:gd name="T56" fmla="*/ 637 w 683"/>
              <a:gd name="T57" fmla="*/ 553 h 601"/>
              <a:gd name="T58" fmla="*/ 237 w 683"/>
              <a:gd name="T59" fmla="*/ 540 h 601"/>
              <a:gd name="T60" fmla="*/ 634 w 683"/>
              <a:gd name="T61" fmla="*/ 515 h 601"/>
              <a:gd name="T62" fmla="*/ 239 w 683"/>
              <a:gd name="T63" fmla="*/ 528 h 601"/>
              <a:gd name="T64" fmla="*/ 231 w 683"/>
              <a:gd name="T65" fmla="*/ 491 h 601"/>
              <a:gd name="T66" fmla="*/ 635 w 683"/>
              <a:gd name="T67" fmla="*/ 504 h 601"/>
              <a:gd name="T68" fmla="*/ 231 w 683"/>
              <a:gd name="T69" fmla="*/ 491 h 601"/>
              <a:gd name="T70" fmla="*/ 652 w 683"/>
              <a:gd name="T71" fmla="*/ 570 h 601"/>
              <a:gd name="T72" fmla="*/ 219 w 683"/>
              <a:gd name="T73" fmla="*/ 598 h 601"/>
              <a:gd name="T74" fmla="*/ 683 w 683"/>
              <a:gd name="T75" fmla="*/ 580 h 601"/>
              <a:gd name="T76" fmla="*/ 662 w 683"/>
              <a:gd name="T77" fmla="*/ 447 h 601"/>
              <a:gd name="T78" fmla="*/ 219 w 683"/>
              <a:gd name="T79" fmla="*/ 475 h 601"/>
              <a:gd name="T80" fmla="*/ 223 w 683"/>
              <a:gd name="T81" fmla="*/ 189 h 601"/>
              <a:gd name="T82" fmla="*/ 103 w 683"/>
              <a:gd name="T83" fmla="*/ 549 h 601"/>
              <a:gd name="T84" fmla="*/ 223 w 683"/>
              <a:gd name="T85" fmla="*/ 189 h 601"/>
              <a:gd name="T86" fmla="*/ 72 w 683"/>
              <a:gd name="T87" fmla="*/ 534 h 601"/>
              <a:gd name="T88" fmla="*/ 213 w 683"/>
              <a:gd name="T89" fmla="*/ 187 h 601"/>
              <a:gd name="T90" fmla="*/ 183 w 683"/>
              <a:gd name="T91" fmla="*/ 168 h 601"/>
              <a:gd name="T92" fmla="*/ 62 w 683"/>
              <a:gd name="T93" fmla="*/ 531 h 601"/>
              <a:gd name="T94" fmla="*/ 183 w 683"/>
              <a:gd name="T95" fmla="*/ 168 h 601"/>
              <a:gd name="T96" fmla="*/ 114 w 683"/>
              <a:gd name="T97" fmla="*/ 568 h 601"/>
              <a:gd name="T98" fmla="*/ 280 w 683"/>
              <a:gd name="T99" fmla="*/ 192 h 601"/>
              <a:gd name="T100" fmla="*/ 112 w 683"/>
              <a:gd name="T101" fmla="*/ 597 h 601"/>
              <a:gd name="T102" fmla="*/ 4 w 683"/>
              <a:gd name="T103" fmla="*/ 536 h 601"/>
              <a:gd name="T104" fmla="*/ 173 w 683"/>
              <a:gd name="T105" fmla="*/ 152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3" h="601">
                <a:moveTo>
                  <a:pt x="591" y="381"/>
                </a:moveTo>
                <a:lnTo>
                  <a:pt x="284" y="381"/>
                </a:lnTo>
                <a:cubicBezTo>
                  <a:pt x="284" y="385"/>
                  <a:pt x="283" y="389"/>
                  <a:pt x="282" y="392"/>
                </a:cubicBezTo>
                <a:lnTo>
                  <a:pt x="595" y="392"/>
                </a:lnTo>
                <a:cubicBezTo>
                  <a:pt x="593" y="389"/>
                  <a:pt x="592" y="385"/>
                  <a:pt x="591" y="381"/>
                </a:cubicBezTo>
                <a:close/>
                <a:moveTo>
                  <a:pt x="589" y="359"/>
                </a:moveTo>
                <a:lnTo>
                  <a:pt x="285" y="359"/>
                </a:lnTo>
                <a:cubicBezTo>
                  <a:pt x="285" y="363"/>
                  <a:pt x="285" y="367"/>
                  <a:pt x="285" y="371"/>
                </a:cubicBezTo>
                <a:lnTo>
                  <a:pt x="589" y="371"/>
                </a:lnTo>
                <a:cubicBezTo>
                  <a:pt x="588" y="367"/>
                  <a:pt x="588" y="363"/>
                  <a:pt x="589" y="359"/>
                </a:cubicBezTo>
                <a:close/>
                <a:moveTo>
                  <a:pt x="595" y="338"/>
                </a:moveTo>
                <a:lnTo>
                  <a:pt x="282" y="338"/>
                </a:lnTo>
                <a:cubicBezTo>
                  <a:pt x="283" y="342"/>
                  <a:pt x="284" y="345"/>
                  <a:pt x="284" y="349"/>
                </a:cubicBezTo>
                <a:lnTo>
                  <a:pt x="591" y="349"/>
                </a:lnTo>
                <a:cubicBezTo>
                  <a:pt x="592" y="345"/>
                  <a:pt x="593" y="341"/>
                  <a:pt x="595" y="338"/>
                </a:cubicBezTo>
                <a:close/>
                <a:moveTo>
                  <a:pt x="269" y="324"/>
                </a:moveTo>
                <a:lnTo>
                  <a:pt x="269" y="408"/>
                </a:lnTo>
                <a:lnTo>
                  <a:pt x="607" y="408"/>
                </a:lnTo>
                <a:lnTo>
                  <a:pt x="607" y="432"/>
                </a:lnTo>
                <a:lnTo>
                  <a:pt x="261" y="432"/>
                </a:lnTo>
                <a:cubicBezTo>
                  <a:pt x="251" y="432"/>
                  <a:pt x="242" y="425"/>
                  <a:pt x="242" y="416"/>
                </a:cubicBezTo>
                <a:lnTo>
                  <a:pt x="242" y="316"/>
                </a:lnTo>
                <a:cubicBezTo>
                  <a:pt x="242" y="307"/>
                  <a:pt x="251" y="300"/>
                  <a:pt x="261" y="300"/>
                </a:cubicBezTo>
                <a:lnTo>
                  <a:pt x="607" y="300"/>
                </a:lnTo>
                <a:lnTo>
                  <a:pt x="607" y="324"/>
                </a:lnTo>
                <a:lnTo>
                  <a:pt x="269" y="324"/>
                </a:lnTo>
                <a:close/>
                <a:moveTo>
                  <a:pt x="367" y="56"/>
                </a:moveTo>
                <a:cubicBezTo>
                  <a:pt x="354" y="55"/>
                  <a:pt x="348" y="48"/>
                  <a:pt x="345" y="39"/>
                </a:cubicBezTo>
                <a:cubicBezTo>
                  <a:pt x="342" y="31"/>
                  <a:pt x="343" y="26"/>
                  <a:pt x="343" y="18"/>
                </a:cubicBezTo>
                <a:cubicBezTo>
                  <a:pt x="342" y="8"/>
                  <a:pt x="336" y="5"/>
                  <a:pt x="335" y="3"/>
                </a:cubicBezTo>
                <a:cubicBezTo>
                  <a:pt x="335" y="2"/>
                  <a:pt x="337" y="1"/>
                  <a:pt x="341" y="1"/>
                </a:cubicBezTo>
                <a:cubicBezTo>
                  <a:pt x="344" y="1"/>
                  <a:pt x="347" y="0"/>
                  <a:pt x="350" y="1"/>
                </a:cubicBezTo>
                <a:cubicBezTo>
                  <a:pt x="356" y="1"/>
                  <a:pt x="365" y="2"/>
                  <a:pt x="366" y="2"/>
                </a:cubicBezTo>
                <a:cubicBezTo>
                  <a:pt x="385" y="6"/>
                  <a:pt x="409" y="16"/>
                  <a:pt x="411" y="39"/>
                </a:cubicBezTo>
                <a:cubicBezTo>
                  <a:pt x="413" y="49"/>
                  <a:pt x="412" y="61"/>
                  <a:pt x="402" y="65"/>
                </a:cubicBezTo>
                <a:cubicBezTo>
                  <a:pt x="395" y="55"/>
                  <a:pt x="378" y="57"/>
                  <a:pt x="367" y="56"/>
                </a:cubicBezTo>
                <a:close/>
                <a:moveTo>
                  <a:pt x="394" y="102"/>
                </a:moveTo>
                <a:cubicBezTo>
                  <a:pt x="385" y="99"/>
                  <a:pt x="378" y="99"/>
                  <a:pt x="366" y="105"/>
                </a:cubicBezTo>
                <a:cubicBezTo>
                  <a:pt x="342" y="116"/>
                  <a:pt x="331" y="144"/>
                  <a:pt x="333" y="169"/>
                </a:cubicBezTo>
                <a:cubicBezTo>
                  <a:pt x="334" y="186"/>
                  <a:pt x="341" y="205"/>
                  <a:pt x="353" y="218"/>
                </a:cubicBezTo>
                <a:cubicBezTo>
                  <a:pt x="349" y="207"/>
                  <a:pt x="346" y="195"/>
                  <a:pt x="345" y="184"/>
                </a:cubicBezTo>
                <a:cubicBezTo>
                  <a:pt x="343" y="154"/>
                  <a:pt x="354" y="121"/>
                  <a:pt x="380" y="107"/>
                </a:cubicBezTo>
                <a:cubicBezTo>
                  <a:pt x="385" y="105"/>
                  <a:pt x="390" y="103"/>
                  <a:pt x="394" y="102"/>
                </a:cubicBezTo>
                <a:close/>
                <a:moveTo>
                  <a:pt x="486" y="87"/>
                </a:moveTo>
                <a:cubicBezTo>
                  <a:pt x="519" y="102"/>
                  <a:pt x="539" y="139"/>
                  <a:pt x="537" y="182"/>
                </a:cubicBezTo>
                <a:cubicBezTo>
                  <a:pt x="533" y="239"/>
                  <a:pt x="490" y="285"/>
                  <a:pt x="441" y="285"/>
                </a:cubicBezTo>
                <a:cubicBezTo>
                  <a:pt x="435" y="285"/>
                  <a:pt x="429" y="280"/>
                  <a:pt x="424" y="278"/>
                </a:cubicBezTo>
                <a:cubicBezTo>
                  <a:pt x="418" y="280"/>
                  <a:pt x="412" y="285"/>
                  <a:pt x="406" y="285"/>
                </a:cubicBezTo>
                <a:cubicBezTo>
                  <a:pt x="357" y="285"/>
                  <a:pt x="315" y="239"/>
                  <a:pt x="311" y="182"/>
                </a:cubicBezTo>
                <a:cubicBezTo>
                  <a:pt x="308" y="139"/>
                  <a:pt x="329" y="102"/>
                  <a:pt x="361" y="87"/>
                </a:cubicBezTo>
                <a:cubicBezTo>
                  <a:pt x="385" y="75"/>
                  <a:pt x="397" y="79"/>
                  <a:pt x="417" y="88"/>
                </a:cubicBezTo>
                <a:cubicBezTo>
                  <a:pt x="415" y="72"/>
                  <a:pt x="414" y="48"/>
                  <a:pt x="430" y="30"/>
                </a:cubicBezTo>
                <a:cubicBezTo>
                  <a:pt x="434" y="28"/>
                  <a:pt x="443" y="32"/>
                  <a:pt x="443" y="40"/>
                </a:cubicBezTo>
                <a:cubicBezTo>
                  <a:pt x="430" y="55"/>
                  <a:pt x="429" y="76"/>
                  <a:pt x="429" y="88"/>
                </a:cubicBezTo>
                <a:cubicBezTo>
                  <a:pt x="450" y="79"/>
                  <a:pt x="462" y="75"/>
                  <a:pt x="486" y="87"/>
                </a:cubicBezTo>
                <a:close/>
                <a:moveTo>
                  <a:pt x="237" y="540"/>
                </a:moveTo>
                <a:lnTo>
                  <a:pt x="635" y="540"/>
                </a:lnTo>
                <a:cubicBezTo>
                  <a:pt x="635" y="544"/>
                  <a:pt x="636" y="549"/>
                  <a:pt x="637" y="553"/>
                </a:cubicBezTo>
                <a:lnTo>
                  <a:pt x="231" y="553"/>
                </a:lnTo>
                <a:cubicBezTo>
                  <a:pt x="234" y="549"/>
                  <a:pt x="236" y="545"/>
                  <a:pt x="237" y="540"/>
                </a:cubicBezTo>
                <a:close/>
                <a:moveTo>
                  <a:pt x="239" y="515"/>
                </a:moveTo>
                <a:lnTo>
                  <a:pt x="634" y="515"/>
                </a:lnTo>
                <a:cubicBezTo>
                  <a:pt x="634" y="520"/>
                  <a:pt x="634" y="524"/>
                  <a:pt x="634" y="528"/>
                </a:cubicBezTo>
                <a:lnTo>
                  <a:pt x="239" y="528"/>
                </a:lnTo>
                <a:cubicBezTo>
                  <a:pt x="240" y="524"/>
                  <a:pt x="240" y="520"/>
                  <a:pt x="239" y="515"/>
                </a:cubicBezTo>
                <a:close/>
                <a:moveTo>
                  <a:pt x="231" y="491"/>
                </a:moveTo>
                <a:lnTo>
                  <a:pt x="637" y="491"/>
                </a:lnTo>
                <a:cubicBezTo>
                  <a:pt x="636" y="495"/>
                  <a:pt x="635" y="499"/>
                  <a:pt x="635" y="504"/>
                </a:cubicBezTo>
                <a:lnTo>
                  <a:pt x="237" y="504"/>
                </a:lnTo>
                <a:cubicBezTo>
                  <a:pt x="236" y="499"/>
                  <a:pt x="234" y="495"/>
                  <a:pt x="231" y="491"/>
                </a:cubicBezTo>
                <a:close/>
                <a:moveTo>
                  <a:pt x="652" y="475"/>
                </a:moveTo>
                <a:lnTo>
                  <a:pt x="652" y="570"/>
                </a:lnTo>
                <a:lnTo>
                  <a:pt x="219" y="570"/>
                </a:lnTo>
                <a:lnTo>
                  <a:pt x="219" y="598"/>
                </a:lnTo>
                <a:lnTo>
                  <a:pt x="662" y="598"/>
                </a:lnTo>
                <a:cubicBezTo>
                  <a:pt x="674" y="598"/>
                  <a:pt x="683" y="590"/>
                  <a:pt x="683" y="580"/>
                </a:cubicBezTo>
                <a:lnTo>
                  <a:pt x="683" y="465"/>
                </a:lnTo>
                <a:cubicBezTo>
                  <a:pt x="683" y="455"/>
                  <a:pt x="674" y="447"/>
                  <a:pt x="662" y="447"/>
                </a:cubicBezTo>
                <a:lnTo>
                  <a:pt x="219" y="447"/>
                </a:lnTo>
                <a:lnTo>
                  <a:pt x="219" y="475"/>
                </a:lnTo>
                <a:lnTo>
                  <a:pt x="652" y="475"/>
                </a:lnTo>
                <a:close/>
                <a:moveTo>
                  <a:pt x="223" y="189"/>
                </a:moveTo>
                <a:lnTo>
                  <a:pt x="93" y="543"/>
                </a:lnTo>
                <a:cubicBezTo>
                  <a:pt x="97" y="545"/>
                  <a:pt x="100" y="547"/>
                  <a:pt x="103" y="549"/>
                </a:cubicBezTo>
                <a:lnTo>
                  <a:pt x="236" y="188"/>
                </a:lnTo>
                <a:cubicBezTo>
                  <a:pt x="232" y="189"/>
                  <a:pt x="228" y="189"/>
                  <a:pt x="223" y="189"/>
                </a:cubicBezTo>
                <a:close/>
                <a:moveTo>
                  <a:pt x="201" y="183"/>
                </a:moveTo>
                <a:lnTo>
                  <a:pt x="72" y="534"/>
                </a:lnTo>
                <a:cubicBezTo>
                  <a:pt x="76" y="535"/>
                  <a:pt x="79" y="537"/>
                  <a:pt x="83" y="538"/>
                </a:cubicBezTo>
                <a:lnTo>
                  <a:pt x="213" y="187"/>
                </a:lnTo>
                <a:cubicBezTo>
                  <a:pt x="209" y="186"/>
                  <a:pt x="205" y="185"/>
                  <a:pt x="201" y="183"/>
                </a:cubicBezTo>
                <a:close/>
                <a:moveTo>
                  <a:pt x="183" y="168"/>
                </a:moveTo>
                <a:lnTo>
                  <a:pt x="50" y="529"/>
                </a:lnTo>
                <a:cubicBezTo>
                  <a:pt x="53" y="530"/>
                  <a:pt x="57" y="531"/>
                  <a:pt x="62" y="531"/>
                </a:cubicBezTo>
                <a:lnTo>
                  <a:pt x="192" y="177"/>
                </a:lnTo>
                <a:cubicBezTo>
                  <a:pt x="189" y="175"/>
                  <a:pt x="185" y="172"/>
                  <a:pt x="183" y="168"/>
                </a:cubicBezTo>
                <a:close/>
                <a:moveTo>
                  <a:pt x="31" y="537"/>
                </a:moveTo>
                <a:lnTo>
                  <a:pt x="114" y="568"/>
                </a:lnTo>
                <a:lnTo>
                  <a:pt x="256" y="183"/>
                </a:lnTo>
                <a:lnTo>
                  <a:pt x="280" y="192"/>
                </a:lnTo>
                <a:lnTo>
                  <a:pt x="135" y="585"/>
                </a:lnTo>
                <a:cubicBezTo>
                  <a:pt x="131" y="595"/>
                  <a:pt x="121" y="601"/>
                  <a:pt x="112" y="597"/>
                </a:cubicBezTo>
                <a:lnTo>
                  <a:pt x="13" y="561"/>
                </a:lnTo>
                <a:cubicBezTo>
                  <a:pt x="4" y="558"/>
                  <a:pt x="0" y="547"/>
                  <a:pt x="4" y="536"/>
                </a:cubicBezTo>
                <a:lnTo>
                  <a:pt x="149" y="144"/>
                </a:lnTo>
                <a:lnTo>
                  <a:pt x="173" y="152"/>
                </a:lnTo>
                <a:lnTo>
                  <a:pt x="31" y="537"/>
                </a:lnTo>
                <a:close/>
              </a:path>
            </a:pathLst>
          </a:custGeom>
          <a:solidFill>
            <a:schemeClr val="accent1"/>
          </a:solidFill>
          <a:ln>
            <a:noFill/>
          </a:ln>
          <a:effectLst>
            <a:outerShdw blurRad="63500" sx="102000" sy="102000" algn="ctr" rotWithShape="0">
              <a:prstClr val="black">
                <a:alpha val="40000"/>
              </a:prstClr>
            </a:outerShdw>
          </a:effectLst>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1800">
              <a:ea typeface="宋体" panose="02010600030101010101" pitchFamily="2" charset="-122"/>
            </a:endParaRPr>
          </a:p>
        </p:txBody>
      </p:sp>
      <p:sp>
        <p:nvSpPr>
          <p:cNvPr id="32" name="原创设计小乖qq:2013440355"/>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6" presetClass="emph" presetSubtype="0" autoRev="1" fill="hold" grpId="1" nodeType="withEffect">
                                      <p:stCondLst>
                                        <p:cond delay="400"/>
                                      </p:stCondLst>
                                      <p:childTnLst>
                                        <p:animScale>
                                          <p:cBhvr>
                                            <p:cTn id="27" dur="250" fill="hold"/>
                                            <p:tgtEl>
                                              <p:spTgt spid="16"/>
                                            </p:tgtEl>
                                          </p:cBhvr>
                                          <p:by x="115000" y="115000"/>
                                        </p:animScale>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outVertical)">
                                          <p:cBhvr>
                                            <p:cTn id="31" dur="500"/>
                                            <p:tgtEl>
                                              <p:spTgt spid="8"/>
                                            </p:tgtEl>
                                          </p:cBhvr>
                                        </p:animEffect>
                                      </p:childTnLst>
                                    </p:cTn>
                                  </p:par>
                                  <p:par>
                                    <p:cTn id="32" presetID="2" presetClass="entr" presetSubtype="4"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6" grpId="0" animBg="1"/>
          <p:bldP spid="16" grpId="1" animBg="1"/>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6" presetClass="emph" presetSubtype="0" autoRev="1" fill="hold" grpId="1" nodeType="withEffect">
                                      <p:stCondLst>
                                        <p:cond delay="400"/>
                                      </p:stCondLst>
                                      <p:childTnLst>
                                        <p:animScale>
                                          <p:cBhvr>
                                            <p:cTn id="27" dur="250" fill="hold"/>
                                            <p:tgtEl>
                                              <p:spTgt spid="16"/>
                                            </p:tgtEl>
                                          </p:cBhvr>
                                          <p:by x="115000" y="115000"/>
                                        </p:animScale>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outVertical)">
                                          <p:cBhvr>
                                            <p:cTn id="31" dur="500"/>
                                            <p:tgtEl>
                                              <p:spTgt spid="8"/>
                                            </p:tgtEl>
                                          </p:cBhvr>
                                        </p:animEffect>
                                      </p:childTnLst>
                                    </p:cTn>
                                  </p:par>
                                  <p:par>
                                    <p:cTn id="32" presetID="2" presetClass="entr" presetSubtype="4"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6" grpId="0" animBg="1"/>
          <p:bldP spid="16" grpId="1" animBg="1"/>
          <p:bldP spid="33" grpId="0" animBg="1"/>
          <p:bldP spid="34" grpId="0" animBg="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0" y="331837"/>
            <a:ext cx="12192000" cy="720626"/>
            <a:chOff x="0" y="331837"/>
            <a:chExt cx="12192000" cy="720626"/>
          </a:xfrm>
        </p:grpSpPr>
        <p:sp>
          <p:nvSpPr>
            <p:cNvPr id="2" name="矩形 1"/>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722120" y="368985"/>
              <a:ext cx="2304256" cy="645160"/>
            </a:xfrm>
            <a:prstGeom prst="rect">
              <a:avLst/>
            </a:prstGeom>
            <a:noFill/>
          </p:spPr>
          <p:txBody>
            <a:bodyPr wrap="square" rtlCol="0">
              <a:spAutoFit/>
            </a:bodyPr>
            <a:lstStyle/>
            <a:p>
              <a:r>
                <a:rPr lang="zh-CN" altLang="en-US" sz="3600" dirty="0" smtClean="0"/>
                <a:t>选题背景</a:t>
              </a:r>
              <a:endParaRPr lang="zh-CN" altLang="en-US" sz="3600" dirty="0"/>
            </a:p>
          </p:txBody>
        </p:sp>
        <p:sp>
          <p:nvSpPr>
            <p:cNvPr id="5" name="矩形 4"/>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21970"/>
            </a:xfrm>
            <a:prstGeom prst="rect">
              <a:avLst/>
            </a:prstGeom>
            <a:noFill/>
          </p:spPr>
          <p:txBody>
            <a:bodyPr wrap="square" rtlCol="0">
              <a:spAutoFit/>
            </a:bodyPr>
            <a:lstStyle/>
            <a:p>
              <a:endParaRPr lang="zh-CN" altLang="en-US" sz="2800" dirty="0">
                <a:solidFill>
                  <a:schemeClr val="bg2"/>
                </a:solidFill>
              </a:endParaRPr>
            </a:p>
          </p:txBody>
        </p:sp>
      </p:gr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cxnSp>
        <p:nvCxnSpPr>
          <p:cNvPr id="89" name="直接连接符 88"/>
          <p:cNvCxnSpPr/>
          <p:nvPr/>
        </p:nvCxnSpPr>
        <p:spPr>
          <a:xfrm flipH="1">
            <a:off x="6096000" y="2319078"/>
            <a:ext cx="1" cy="4291219"/>
          </a:xfrm>
          <a:prstGeom prst="line">
            <a:avLst/>
          </a:prstGeom>
          <a:ln>
            <a:prstDash val="dash"/>
          </a:ln>
        </p:spPr>
        <p:style>
          <a:lnRef idx="1">
            <a:schemeClr val="accent1"/>
          </a:lnRef>
          <a:fillRef idx="0">
            <a:schemeClr val="accent1"/>
          </a:fillRef>
          <a:effectRef idx="0">
            <a:schemeClr val="accent1"/>
          </a:effectRef>
          <a:fontRef idx="minor">
            <a:schemeClr val="tx1"/>
          </a:fontRef>
        </p:style>
      </p:cxnSp>
      <p:pic>
        <p:nvPicPr>
          <p:cNvPr id="33" name="图片 32" descr="C:\Users\butianyu\Desktop\timg.jpgtimg">
            <a:hlinkClick r:id="rId1"/>
          </p:cNvPr>
          <p:cNvPicPr>
            <a:picLocks noChangeAspect="1"/>
          </p:cNvPicPr>
          <p:nvPr/>
        </p:nvPicPr>
        <p:blipFill>
          <a:blip r:embed="rId2"/>
          <a:srcRect/>
          <a:stretch>
            <a:fillRect/>
          </a:stretch>
        </p:blipFill>
        <p:spPr>
          <a:xfrm>
            <a:off x="551180" y="1727835"/>
            <a:ext cx="5649595" cy="4291330"/>
          </a:xfrm>
          <a:prstGeom prst="rect">
            <a:avLst/>
          </a:prstGeom>
          <a:ln>
            <a:solidFill>
              <a:schemeClr val="bg1"/>
            </a:solidFill>
          </a:ln>
        </p:spPr>
      </p:pic>
      <p:grpSp>
        <p:nvGrpSpPr>
          <p:cNvPr id="18" name="组合 17"/>
          <p:cNvGrpSpPr/>
          <p:nvPr/>
        </p:nvGrpSpPr>
        <p:grpSpPr>
          <a:xfrm>
            <a:off x="6524841" y="1727567"/>
            <a:ext cx="5057559" cy="1384062"/>
            <a:chOff x="6524841" y="2306687"/>
            <a:chExt cx="5057559" cy="1384062"/>
          </a:xfrm>
        </p:grpSpPr>
        <p:sp>
          <p:nvSpPr>
            <p:cNvPr id="17" name="文本框 16"/>
            <p:cNvSpPr txBox="1"/>
            <p:nvPr/>
          </p:nvSpPr>
          <p:spPr>
            <a:xfrm>
              <a:off x="6524841" y="2306687"/>
              <a:ext cx="1728192" cy="417830"/>
            </a:xfrm>
            <a:prstGeom prst="rect">
              <a:avLst/>
            </a:prstGeom>
            <a:noFill/>
          </p:spPr>
          <p:txBody>
            <a:bodyPr wrap="square" rtlCol="0">
              <a:spAutoFit/>
            </a:bodyPr>
            <a:lstStyle/>
            <a:p>
              <a:r>
                <a:rPr lang="zh-CN" altLang="en-US" sz="2000" b="1" dirty="0">
                  <a:solidFill>
                    <a:schemeClr val="bg1"/>
                  </a:solidFill>
                </a:rPr>
                <a:t>应用广泛</a:t>
              </a:r>
              <a:endParaRPr lang="zh-CN" altLang="en-US" sz="2000" b="1" dirty="0">
                <a:solidFill>
                  <a:schemeClr val="bg1"/>
                </a:solidFill>
              </a:endParaRPr>
            </a:p>
          </p:txBody>
        </p:sp>
        <p:sp>
          <p:nvSpPr>
            <p:cNvPr id="36" name="文本框 35"/>
            <p:cNvSpPr txBox="1"/>
            <p:nvPr/>
          </p:nvSpPr>
          <p:spPr>
            <a:xfrm>
              <a:off x="6524841" y="2676019"/>
              <a:ext cx="5057559" cy="1014730"/>
            </a:xfrm>
            <a:prstGeom prst="rect">
              <a:avLst/>
            </a:prstGeom>
            <a:noFill/>
            <a:ln w="28575">
              <a:solidFill>
                <a:schemeClr val="bg1"/>
              </a:solidFill>
            </a:ln>
          </p:spPr>
          <p:txBody>
            <a:bodyPr wrap="square" rtlCol="0">
              <a:spAutoFit/>
            </a:bodyPr>
            <a:lstStyle/>
            <a:p>
              <a:pPr lvl="0" indent="457200">
                <a:lnSpc>
                  <a:spcPct val="125000"/>
                </a:lnSpc>
              </a:pPr>
              <a:r>
                <a:rPr lang="zh-CN" altLang="en-US" sz="1600" dirty="0">
                  <a:cs typeface="+mn-ea"/>
                  <a:sym typeface="+mn-lt"/>
                </a:rPr>
                <a:t>随着手机设备的性能的不断提高和越来越普及，以及移动网络的大幅度提速，手机游戏已经成为了每个人日常生活的一部分。</a:t>
              </a:r>
              <a:endParaRPr lang="zh-CN" altLang="en-US" sz="1600" dirty="0">
                <a:cs typeface="+mn-ea"/>
                <a:sym typeface="+mn-lt"/>
              </a:endParaRPr>
            </a:p>
          </p:txBody>
        </p:sp>
      </p:grpSp>
      <p:grpSp>
        <p:nvGrpSpPr>
          <p:cNvPr id="62" name="组合 61"/>
          <p:cNvGrpSpPr/>
          <p:nvPr/>
        </p:nvGrpSpPr>
        <p:grpSpPr>
          <a:xfrm>
            <a:off x="6524841" y="4099132"/>
            <a:ext cx="5057559" cy="1445657"/>
            <a:chOff x="6524841" y="2245092"/>
            <a:chExt cx="5057559" cy="1445657"/>
          </a:xfrm>
        </p:grpSpPr>
        <p:sp>
          <p:nvSpPr>
            <p:cNvPr id="63" name="原创设计小乖qq:2013440355"/>
            <p:cNvSpPr txBox="1"/>
            <p:nvPr/>
          </p:nvSpPr>
          <p:spPr>
            <a:xfrm>
              <a:off x="6524841" y="2245092"/>
              <a:ext cx="1728192" cy="417830"/>
            </a:xfrm>
            <a:prstGeom prst="rect">
              <a:avLst/>
            </a:prstGeom>
            <a:noFill/>
          </p:spPr>
          <p:txBody>
            <a:bodyPr wrap="square" rtlCol="0">
              <a:spAutoFit/>
            </a:bodyPr>
            <a:lstStyle/>
            <a:p>
              <a:r>
                <a:rPr lang="zh-CN" altLang="en-US" sz="2000" b="1" dirty="0">
                  <a:solidFill>
                    <a:schemeClr val="bg1"/>
                  </a:solidFill>
                </a:rPr>
                <a:t>尚不成熟</a:t>
              </a:r>
              <a:endParaRPr lang="zh-CN" altLang="en-US" sz="2000" b="1" dirty="0">
                <a:solidFill>
                  <a:schemeClr val="bg1"/>
                </a:solidFill>
              </a:endParaRPr>
            </a:p>
          </p:txBody>
        </p:sp>
        <p:sp>
          <p:nvSpPr>
            <p:cNvPr id="64" name="文本框 63"/>
            <p:cNvSpPr txBox="1"/>
            <p:nvPr/>
          </p:nvSpPr>
          <p:spPr>
            <a:xfrm>
              <a:off x="6524841" y="2676019"/>
              <a:ext cx="5057559" cy="1014730"/>
            </a:xfrm>
            <a:prstGeom prst="rect">
              <a:avLst/>
            </a:prstGeom>
            <a:noFill/>
            <a:ln w="28575">
              <a:solidFill>
                <a:schemeClr val="bg1"/>
              </a:solidFill>
            </a:ln>
          </p:spPr>
          <p:txBody>
            <a:bodyPr wrap="square" rtlCol="0">
              <a:spAutoFit/>
            </a:bodyPr>
            <a:lstStyle/>
            <a:p>
              <a:pPr lvl="0" indent="457200">
                <a:lnSpc>
                  <a:spcPct val="125000"/>
                </a:lnSpc>
              </a:pPr>
              <a:r>
                <a:rPr lang="zh-CN" altLang="en-US" sz="1600" dirty="0">
                  <a:cs typeface="+mn-ea"/>
                  <a:sym typeface="+mn-lt"/>
                </a:rPr>
                <a:t>国外对于游戏和游戏引擎的研究和开发远远早于我国。中国经济腾飞的今天，手机游戏正在快速发展。而我国的游戏开发技术落后于欧美等国。</a:t>
              </a:r>
              <a:endParaRPr lang="zh-CN" altLang="en-US" sz="1600" dirty="0">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1" fill="hold" nodeType="withEffect">
                                  <p:stCondLst>
                                    <p:cond delay="500"/>
                                  </p:stCondLst>
                                  <p:childTnLst>
                                    <p:set>
                                      <p:cBhvr>
                                        <p:cTn id="9" dur="1" fill="hold">
                                          <p:stCondLst>
                                            <p:cond delay="0"/>
                                          </p:stCondLst>
                                        </p:cTn>
                                        <p:tgtEl>
                                          <p:spTgt spid="89"/>
                                        </p:tgtEl>
                                        <p:attrNameLst>
                                          <p:attrName>style.visibility</p:attrName>
                                        </p:attrNameLst>
                                      </p:cBhvr>
                                      <p:to>
                                        <p:strVal val="visible"/>
                                      </p:to>
                                    </p:set>
                                    <p:animEffect transition="in" filter="wipe(up)">
                                      <p:cBhvr>
                                        <p:cTn id="10" dur="500"/>
                                        <p:tgtEl>
                                          <p:spTgt spid="89"/>
                                        </p:tgtEl>
                                      </p:cBhvr>
                                    </p:animEffect>
                                  </p:childTnLst>
                                </p:cTn>
                              </p:par>
                              <p:par>
                                <p:cTn id="11" presetID="22" presetClass="entr" presetSubtype="2" fill="hold" nodeType="withEffect">
                                  <p:stCondLst>
                                    <p:cond delay="1000"/>
                                  </p:stCondLst>
                                  <p:childTnLst>
                                    <p:set>
                                      <p:cBhvr>
                                        <p:cTn id="12" dur="1" fill="hold">
                                          <p:stCondLst>
                                            <p:cond delay="0"/>
                                          </p:stCondLst>
                                        </p:cTn>
                                        <p:tgtEl>
                                          <p:spTgt spid="33"/>
                                        </p:tgtEl>
                                        <p:attrNameLst>
                                          <p:attrName>style.visibility</p:attrName>
                                        </p:attrNameLst>
                                      </p:cBhvr>
                                      <p:to>
                                        <p:strVal val="visible"/>
                                      </p:to>
                                    </p:set>
                                    <p:animEffect transition="in" filter="wipe(right)">
                                      <p:cBhvr>
                                        <p:cTn id="13" dur="500"/>
                                        <p:tgtEl>
                                          <p:spTgt spid="33"/>
                                        </p:tgtEl>
                                      </p:cBhvr>
                                    </p:animEffect>
                                  </p:childTnLst>
                                </p:cTn>
                              </p:par>
                              <p:par>
                                <p:cTn id="14" presetID="22" presetClass="entr" presetSubtype="8" fill="hold" nodeType="withEffect">
                                  <p:stCondLst>
                                    <p:cond delay="1500"/>
                                  </p:stCondLst>
                                  <p:childTnLst>
                                    <p:set>
                                      <p:cBhvr>
                                        <p:cTn id="15" dur="1" fill="hold">
                                          <p:stCondLst>
                                            <p:cond delay="0"/>
                                          </p:stCondLst>
                                        </p:cTn>
                                        <p:tgtEl>
                                          <p:spTgt spid="18"/>
                                        </p:tgtEl>
                                        <p:attrNameLst>
                                          <p:attrName>style.visibility</p:attrName>
                                        </p:attrNameLst>
                                      </p:cBhvr>
                                      <p:to>
                                        <p:strVal val="visible"/>
                                      </p:to>
                                    </p:set>
                                    <p:animEffect transition="in" filter="wipe(left)">
                                      <p:cBhvr>
                                        <p:cTn id="16" dur="500"/>
                                        <p:tgtEl>
                                          <p:spTgt spid="18"/>
                                        </p:tgtEl>
                                      </p:cBhvr>
                                    </p:animEffect>
                                  </p:childTnLst>
                                </p:cTn>
                              </p:par>
                              <p:par>
                                <p:cTn id="17" presetID="22" presetClass="entr" presetSubtype="8" fill="hold" nodeType="withEffect">
                                  <p:stCondLst>
                                    <p:cond delay="2000"/>
                                  </p:stCondLst>
                                  <p:childTnLst>
                                    <p:set>
                                      <p:cBhvr>
                                        <p:cTn id="18" dur="1" fill="hold">
                                          <p:stCondLst>
                                            <p:cond delay="0"/>
                                          </p:stCondLst>
                                        </p:cTn>
                                        <p:tgtEl>
                                          <p:spTgt spid="62"/>
                                        </p:tgtEl>
                                        <p:attrNameLst>
                                          <p:attrName>style.visibility</p:attrName>
                                        </p:attrNameLst>
                                      </p:cBhvr>
                                      <p:to>
                                        <p:strVal val="visible"/>
                                      </p:to>
                                    </p:set>
                                    <p:animEffect transition="in" filter="wipe(left)">
                                      <p:cBhvr>
                                        <p:cTn id="19"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828675"/>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a:solidFill>
                  <a:srgbClr val="FFFFFF"/>
                </a:solidFill>
                <a:latin typeface="微软雅黑" panose="020B0503020204020204" pitchFamily="34" charset="-122"/>
              </a:rPr>
              <a:t>设计内容</a:t>
            </a:r>
            <a:endParaRPr lang="zh-CN" altLang="en-US" sz="4800" b="1" dirty="0">
              <a:solidFill>
                <a:srgbClr val="FFFFFF"/>
              </a:solidFill>
              <a:latin typeface="微软雅黑" panose="020B0503020204020204" pitchFamily="34" charset="-122"/>
            </a:endParaRPr>
          </a:p>
        </p:txBody>
      </p:sp>
      <p:cxnSp>
        <p:nvCxnSpPr>
          <p:cNvPr id="8" name="直接连接符 7"/>
          <p:cNvCxnSpPr/>
          <p:nvPr/>
        </p:nvCxnSpPr>
        <p:spPr bwMode="auto">
          <a:xfrm>
            <a:off x="2640966" y="4570469"/>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Freeform 27"/>
          <p:cNvSpPr>
            <a:spLocks noEditPoints="1"/>
          </p:cNvSpPr>
          <p:nvPr/>
        </p:nvSpPr>
        <p:spPr bwMode="auto">
          <a:xfrm>
            <a:off x="5426108" y="1817478"/>
            <a:ext cx="1358726" cy="1199728"/>
          </a:xfrm>
          <a:custGeom>
            <a:avLst/>
            <a:gdLst>
              <a:gd name="T0" fmla="*/ 284 w 683"/>
              <a:gd name="T1" fmla="*/ 381 h 601"/>
              <a:gd name="T2" fmla="*/ 595 w 683"/>
              <a:gd name="T3" fmla="*/ 392 h 601"/>
              <a:gd name="T4" fmla="*/ 589 w 683"/>
              <a:gd name="T5" fmla="*/ 359 h 601"/>
              <a:gd name="T6" fmla="*/ 285 w 683"/>
              <a:gd name="T7" fmla="*/ 371 h 601"/>
              <a:gd name="T8" fmla="*/ 589 w 683"/>
              <a:gd name="T9" fmla="*/ 359 h 601"/>
              <a:gd name="T10" fmla="*/ 282 w 683"/>
              <a:gd name="T11" fmla="*/ 338 h 601"/>
              <a:gd name="T12" fmla="*/ 591 w 683"/>
              <a:gd name="T13" fmla="*/ 349 h 601"/>
              <a:gd name="T14" fmla="*/ 269 w 683"/>
              <a:gd name="T15" fmla="*/ 324 h 601"/>
              <a:gd name="T16" fmla="*/ 607 w 683"/>
              <a:gd name="T17" fmla="*/ 408 h 601"/>
              <a:gd name="T18" fmla="*/ 261 w 683"/>
              <a:gd name="T19" fmla="*/ 432 h 601"/>
              <a:gd name="T20" fmla="*/ 242 w 683"/>
              <a:gd name="T21" fmla="*/ 316 h 601"/>
              <a:gd name="T22" fmla="*/ 607 w 683"/>
              <a:gd name="T23" fmla="*/ 300 h 601"/>
              <a:gd name="T24" fmla="*/ 269 w 683"/>
              <a:gd name="T25" fmla="*/ 324 h 601"/>
              <a:gd name="T26" fmla="*/ 345 w 683"/>
              <a:gd name="T27" fmla="*/ 39 h 601"/>
              <a:gd name="T28" fmla="*/ 335 w 683"/>
              <a:gd name="T29" fmla="*/ 3 h 601"/>
              <a:gd name="T30" fmla="*/ 350 w 683"/>
              <a:gd name="T31" fmla="*/ 1 h 601"/>
              <a:gd name="T32" fmla="*/ 411 w 683"/>
              <a:gd name="T33" fmla="*/ 39 h 601"/>
              <a:gd name="T34" fmla="*/ 367 w 683"/>
              <a:gd name="T35" fmla="*/ 56 h 601"/>
              <a:gd name="T36" fmla="*/ 366 w 683"/>
              <a:gd name="T37" fmla="*/ 105 h 601"/>
              <a:gd name="T38" fmla="*/ 353 w 683"/>
              <a:gd name="T39" fmla="*/ 218 h 601"/>
              <a:gd name="T40" fmla="*/ 380 w 683"/>
              <a:gd name="T41" fmla="*/ 107 h 601"/>
              <a:gd name="T42" fmla="*/ 486 w 683"/>
              <a:gd name="T43" fmla="*/ 87 h 601"/>
              <a:gd name="T44" fmla="*/ 441 w 683"/>
              <a:gd name="T45" fmla="*/ 285 h 601"/>
              <a:gd name="T46" fmla="*/ 406 w 683"/>
              <a:gd name="T47" fmla="*/ 285 h 601"/>
              <a:gd name="T48" fmla="*/ 361 w 683"/>
              <a:gd name="T49" fmla="*/ 87 h 601"/>
              <a:gd name="T50" fmla="*/ 430 w 683"/>
              <a:gd name="T51" fmla="*/ 30 h 601"/>
              <a:gd name="T52" fmla="*/ 429 w 683"/>
              <a:gd name="T53" fmla="*/ 88 h 601"/>
              <a:gd name="T54" fmla="*/ 237 w 683"/>
              <a:gd name="T55" fmla="*/ 540 h 601"/>
              <a:gd name="T56" fmla="*/ 637 w 683"/>
              <a:gd name="T57" fmla="*/ 553 h 601"/>
              <a:gd name="T58" fmla="*/ 237 w 683"/>
              <a:gd name="T59" fmla="*/ 540 h 601"/>
              <a:gd name="T60" fmla="*/ 634 w 683"/>
              <a:gd name="T61" fmla="*/ 515 h 601"/>
              <a:gd name="T62" fmla="*/ 239 w 683"/>
              <a:gd name="T63" fmla="*/ 528 h 601"/>
              <a:gd name="T64" fmla="*/ 231 w 683"/>
              <a:gd name="T65" fmla="*/ 491 h 601"/>
              <a:gd name="T66" fmla="*/ 635 w 683"/>
              <a:gd name="T67" fmla="*/ 504 h 601"/>
              <a:gd name="T68" fmla="*/ 231 w 683"/>
              <a:gd name="T69" fmla="*/ 491 h 601"/>
              <a:gd name="T70" fmla="*/ 652 w 683"/>
              <a:gd name="T71" fmla="*/ 570 h 601"/>
              <a:gd name="T72" fmla="*/ 219 w 683"/>
              <a:gd name="T73" fmla="*/ 598 h 601"/>
              <a:gd name="T74" fmla="*/ 683 w 683"/>
              <a:gd name="T75" fmla="*/ 580 h 601"/>
              <a:gd name="T76" fmla="*/ 662 w 683"/>
              <a:gd name="T77" fmla="*/ 447 h 601"/>
              <a:gd name="T78" fmla="*/ 219 w 683"/>
              <a:gd name="T79" fmla="*/ 475 h 601"/>
              <a:gd name="T80" fmla="*/ 223 w 683"/>
              <a:gd name="T81" fmla="*/ 189 h 601"/>
              <a:gd name="T82" fmla="*/ 103 w 683"/>
              <a:gd name="T83" fmla="*/ 549 h 601"/>
              <a:gd name="T84" fmla="*/ 223 w 683"/>
              <a:gd name="T85" fmla="*/ 189 h 601"/>
              <a:gd name="T86" fmla="*/ 72 w 683"/>
              <a:gd name="T87" fmla="*/ 534 h 601"/>
              <a:gd name="T88" fmla="*/ 213 w 683"/>
              <a:gd name="T89" fmla="*/ 187 h 601"/>
              <a:gd name="T90" fmla="*/ 183 w 683"/>
              <a:gd name="T91" fmla="*/ 168 h 601"/>
              <a:gd name="T92" fmla="*/ 62 w 683"/>
              <a:gd name="T93" fmla="*/ 531 h 601"/>
              <a:gd name="T94" fmla="*/ 183 w 683"/>
              <a:gd name="T95" fmla="*/ 168 h 601"/>
              <a:gd name="T96" fmla="*/ 114 w 683"/>
              <a:gd name="T97" fmla="*/ 568 h 601"/>
              <a:gd name="T98" fmla="*/ 280 w 683"/>
              <a:gd name="T99" fmla="*/ 192 h 601"/>
              <a:gd name="T100" fmla="*/ 112 w 683"/>
              <a:gd name="T101" fmla="*/ 597 h 601"/>
              <a:gd name="T102" fmla="*/ 4 w 683"/>
              <a:gd name="T103" fmla="*/ 536 h 601"/>
              <a:gd name="T104" fmla="*/ 173 w 683"/>
              <a:gd name="T105" fmla="*/ 152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3" h="601">
                <a:moveTo>
                  <a:pt x="591" y="381"/>
                </a:moveTo>
                <a:lnTo>
                  <a:pt x="284" y="381"/>
                </a:lnTo>
                <a:cubicBezTo>
                  <a:pt x="284" y="385"/>
                  <a:pt x="283" y="389"/>
                  <a:pt x="282" y="392"/>
                </a:cubicBezTo>
                <a:lnTo>
                  <a:pt x="595" y="392"/>
                </a:lnTo>
                <a:cubicBezTo>
                  <a:pt x="593" y="389"/>
                  <a:pt x="592" y="385"/>
                  <a:pt x="591" y="381"/>
                </a:cubicBezTo>
                <a:close/>
                <a:moveTo>
                  <a:pt x="589" y="359"/>
                </a:moveTo>
                <a:lnTo>
                  <a:pt x="285" y="359"/>
                </a:lnTo>
                <a:cubicBezTo>
                  <a:pt x="285" y="363"/>
                  <a:pt x="285" y="367"/>
                  <a:pt x="285" y="371"/>
                </a:cubicBezTo>
                <a:lnTo>
                  <a:pt x="589" y="371"/>
                </a:lnTo>
                <a:cubicBezTo>
                  <a:pt x="588" y="367"/>
                  <a:pt x="588" y="363"/>
                  <a:pt x="589" y="359"/>
                </a:cubicBezTo>
                <a:close/>
                <a:moveTo>
                  <a:pt x="595" y="338"/>
                </a:moveTo>
                <a:lnTo>
                  <a:pt x="282" y="338"/>
                </a:lnTo>
                <a:cubicBezTo>
                  <a:pt x="283" y="342"/>
                  <a:pt x="284" y="345"/>
                  <a:pt x="284" y="349"/>
                </a:cubicBezTo>
                <a:lnTo>
                  <a:pt x="591" y="349"/>
                </a:lnTo>
                <a:cubicBezTo>
                  <a:pt x="592" y="345"/>
                  <a:pt x="593" y="341"/>
                  <a:pt x="595" y="338"/>
                </a:cubicBezTo>
                <a:close/>
                <a:moveTo>
                  <a:pt x="269" y="324"/>
                </a:moveTo>
                <a:lnTo>
                  <a:pt x="269" y="408"/>
                </a:lnTo>
                <a:lnTo>
                  <a:pt x="607" y="408"/>
                </a:lnTo>
                <a:lnTo>
                  <a:pt x="607" y="432"/>
                </a:lnTo>
                <a:lnTo>
                  <a:pt x="261" y="432"/>
                </a:lnTo>
                <a:cubicBezTo>
                  <a:pt x="251" y="432"/>
                  <a:pt x="242" y="425"/>
                  <a:pt x="242" y="416"/>
                </a:cubicBezTo>
                <a:lnTo>
                  <a:pt x="242" y="316"/>
                </a:lnTo>
                <a:cubicBezTo>
                  <a:pt x="242" y="307"/>
                  <a:pt x="251" y="300"/>
                  <a:pt x="261" y="300"/>
                </a:cubicBezTo>
                <a:lnTo>
                  <a:pt x="607" y="300"/>
                </a:lnTo>
                <a:lnTo>
                  <a:pt x="607" y="324"/>
                </a:lnTo>
                <a:lnTo>
                  <a:pt x="269" y="324"/>
                </a:lnTo>
                <a:close/>
                <a:moveTo>
                  <a:pt x="367" y="56"/>
                </a:moveTo>
                <a:cubicBezTo>
                  <a:pt x="354" y="55"/>
                  <a:pt x="348" y="48"/>
                  <a:pt x="345" y="39"/>
                </a:cubicBezTo>
                <a:cubicBezTo>
                  <a:pt x="342" y="31"/>
                  <a:pt x="343" y="26"/>
                  <a:pt x="343" y="18"/>
                </a:cubicBezTo>
                <a:cubicBezTo>
                  <a:pt x="342" y="8"/>
                  <a:pt x="336" y="5"/>
                  <a:pt x="335" y="3"/>
                </a:cubicBezTo>
                <a:cubicBezTo>
                  <a:pt x="335" y="2"/>
                  <a:pt x="337" y="1"/>
                  <a:pt x="341" y="1"/>
                </a:cubicBezTo>
                <a:cubicBezTo>
                  <a:pt x="344" y="1"/>
                  <a:pt x="347" y="0"/>
                  <a:pt x="350" y="1"/>
                </a:cubicBezTo>
                <a:cubicBezTo>
                  <a:pt x="356" y="1"/>
                  <a:pt x="365" y="2"/>
                  <a:pt x="366" y="2"/>
                </a:cubicBezTo>
                <a:cubicBezTo>
                  <a:pt x="385" y="6"/>
                  <a:pt x="409" y="16"/>
                  <a:pt x="411" y="39"/>
                </a:cubicBezTo>
                <a:cubicBezTo>
                  <a:pt x="413" y="49"/>
                  <a:pt x="412" y="61"/>
                  <a:pt x="402" y="65"/>
                </a:cubicBezTo>
                <a:cubicBezTo>
                  <a:pt x="395" y="55"/>
                  <a:pt x="378" y="57"/>
                  <a:pt x="367" y="56"/>
                </a:cubicBezTo>
                <a:close/>
                <a:moveTo>
                  <a:pt x="394" y="102"/>
                </a:moveTo>
                <a:cubicBezTo>
                  <a:pt x="385" y="99"/>
                  <a:pt x="378" y="99"/>
                  <a:pt x="366" y="105"/>
                </a:cubicBezTo>
                <a:cubicBezTo>
                  <a:pt x="342" y="116"/>
                  <a:pt x="331" y="144"/>
                  <a:pt x="333" y="169"/>
                </a:cubicBezTo>
                <a:cubicBezTo>
                  <a:pt x="334" y="186"/>
                  <a:pt x="341" y="205"/>
                  <a:pt x="353" y="218"/>
                </a:cubicBezTo>
                <a:cubicBezTo>
                  <a:pt x="349" y="207"/>
                  <a:pt x="346" y="195"/>
                  <a:pt x="345" y="184"/>
                </a:cubicBezTo>
                <a:cubicBezTo>
                  <a:pt x="343" y="154"/>
                  <a:pt x="354" y="121"/>
                  <a:pt x="380" y="107"/>
                </a:cubicBezTo>
                <a:cubicBezTo>
                  <a:pt x="385" y="105"/>
                  <a:pt x="390" y="103"/>
                  <a:pt x="394" y="102"/>
                </a:cubicBezTo>
                <a:close/>
                <a:moveTo>
                  <a:pt x="486" y="87"/>
                </a:moveTo>
                <a:cubicBezTo>
                  <a:pt x="519" y="102"/>
                  <a:pt x="539" y="139"/>
                  <a:pt x="537" y="182"/>
                </a:cubicBezTo>
                <a:cubicBezTo>
                  <a:pt x="533" y="239"/>
                  <a:pt x="490" y="285"/>
                  <a:pt x="441" y="285"/>
                </a:cubicBezTo>
                <a:cubicBezTo>
                  <a:pt x="435" y="285"/>
                  <a:pt x="429" y="280"/>
                  <a:pt x="424" y="278"/>
                </a:cubicBezTo>
                <a:cubicBezTo>
                  <a:pt x="418" y="280"/>
                  <a:pt x="412" y="285"/>
                  <a:pt x="406" y="285"/>
                </a:cubicBezTo>
                <a:cubicBezTo>
                  <a:pt x="357" y="285"/>
                  <a:pt x="315" y="239"/>
                  <a:pt x="311" y="182"/>
                </a:cubicBezTo>
                <a:cubicBezTo>
                  <a:pt x="308" y="139"/>
                  <a:pt x="329" y="102"/>
                  <a:pt x="361" y="87"/>
                </a:cubicBezTo>
                <a:cubicBezTo>
                  <a:pt x="385" y="75"/>
                  <a:pt x="397" y="79"/>
                  <a:pt x="417" y="88"/>
                </a:cubicBezTo>
                <a:cubicBezTo>
                  <a:pt x="415" y="72"/>
                  <a:pt x="414" y="48"/>
                  <a:pt x="430" y="30"/>
                </a:cubicBezTo>
                <a:cubicBezTo>
                  <a:pt x="434" y="28"/>
                  <a:pt x="443" y="32"/>
                  <a:pt x="443" y="40"/>
                </a:cubicBezTo>
                <a:cubicBezTo>
                  <a:pt x="430" y="55"/>
                  <a:pt x="429" y="76"/>
                  <a:pt x="429" y="88"/>
                </a:cubicBezTo>
                <a:cubicBezTo>
                  <a:pt x="450" y="79"/>
                  <a:pt x="462" y="75"/>
                  <a:pt x="486" y="87"/>
                </a:cubicBezTo>
                <a:close/>
                <a:moveTo>
                  <a:pt x="237" y="540"/>
                </a:moveTo>
                <a:lnTo>
                  <a:pt x="635" y="540"/>
                </a:lnTo>
                <a:cubicBezTo>
                  <a:pt x="635" y="544"/>
                  <a:pt x="636" y="549"/>
                  <a:pt x="637" y="553"/>
                </a:cubicBezTo>
                <a:lnTo>
                  <a:pt x="231" y="553"/>
                </a:lnTo>
                <a:cubicBezTo>
                  <a:pt x="234" y="549"/>
                  <a:pt x="236" y="545"/>
                  <a:pt x="237" y="540"/>
                </a:cubicBezTo>
                <a:close/>
                <a:moveTo>
                  <a:pt x="239" y="515"/>
                </a:moveTo>
                <a:lnTo>
                  <a:pt x="634" y="515"/>
                </a:lnTo>
                <a:cubicBezTo>
                  <a:pt x="634" y="520"/>
                  <a:pt x="634" y="524"/>
                  <a:pt x="634" y="528"/>
                </a:cubicBezTo>
                <a:lnTo>
                  <a:pt x="239" y="528"/>
                </a:lnTo>
                <a:cubicBezTo>
                  <a:pt x="240" y="524"/>
                  <a:pt x="240" y="520"/>
                  <a:pt x="239" y="515"/>
                </a:cubicBezTo>
                <a:close/>
                <a:moveTo>
                  <a:pt x="231" y="491"/>
                </a:moveTo>
                <a:lnTo>
                  <a:pt x="637" y="491"/>
                </a:lnTo>
                <a:cubicBezTo>
                  <a:pt x="636" y="495"/>
                  <a:pt x="635" y="499"/>
                  <a:pt x="635" y="504"/>
                </a:cubicBezTo>
                <a:lnTo>
                  <a:pt x="237" y="504"/>
                </a:lnTo>
                <a:cubicBezTo>
                  <a:pt x="236" y="499"/>
                  <a:pt x="234" y="495"/>
                  <a:pt x="231" y="491"/>
                </a:cubicBezTo>
                <a:close/>
                <a:moveTo>
                  <a:pt x="652" y="475"/>
                </a:moveTo>
                <a:lnTo>
                  <a:pt x="652" y="570"/>
                </a:lnTo>
                <a:lnTo>
                  <a:pt x="219" y="570"/>
                </a:lnTo>
                <a:lnTo>
                  <a:pt x="219" y="598"/>
                </a:lnTo>
                <a:lnTo>
                  <a:pt x="662" y="598"/>
                </a:lnTo>
                <a:cubicBezTo>
                  <a:pt x="674" y="598"/>
                  <a:pt x="683" y="590"/>
                  <a:pt x="683" y="580"/>
                </a:cubicBezTo>
                <a:lnTo>
                  <a:pt x="683" y="465"/>
                </a:lnTo>
                <a:cubicBezTo>
                  <a:pt x="683" y="455"/>
                  <a:pt x="674" y="447"/>
                  <a:pt x="662" y="447"/>
                </a:cubicBezTo>
                <a:lnTo>
                  <a:pt x="219" y="447"/>
                </a:lnTo>
                <a:lnTo>
                  <a:pt x="219" y="475"/>
                </a:lnTo>
                <a:lnTo>
                  <a:pt x="652" y="475"/>
                </a:lnTo>
                <a:close/>
                <a:moveTo>
                  <a:pt x="223" y="189"/>
                </a:moveTo>
                <a:lnTo>
                  <a:pt x="93" y="543"/>
                </a:lnTo>
                <a:cubicBezTo>
                  <a:pt x="97" y="545"/>
                  <a:pt x="100" y="547"/>
                  <a:pt x="103" y="549"/>
                </a:cubicBezTo>
                <a:lnTo>
                  <a:pt x="236" y="188"/>
                </a:lnTo>
                <a:cubicBezTo>
                  <a:pt x="232" y="189"/>
                  <a:pt x="228" y="189"/>
                  <a:pt x="223" y="189"/>
                </a:cubicBezTo>
                <a:close/>
                <a:moveTo>
                  <a:pt x="201" y="183"/>
                </a:moveTo>
                <a:lnTo>
                  <a:pt x="72" y="534"/>
                </a:lnTo>
                <a:cubicBezTo>
                  <a:pt x="76" y="535"/>
                  <a:pt x="79" y="537"/>
                  <a:pt x="83" y="538"/>
                </a:cubicBezTo>
                <a:lnTo>
                  <a:pt x="213" y="187"/>
                </a:lnTo>
                <a:cubicBezTo>
                  <a:pt x="209" y="186"/>
                  <a:pt x="205" y="185"/>
                  <a:pt x="201" y="183"/>
                </a:cubicBezTo>
                <a:close/>
                <a:moveTo>
                  <a:pt x="183" y="168"/>
                </a:moveTo>
                <a:lnTo>
                  <a:pt x="50" y="529"/>
                </a:lnTo>
                <a:cubicBezTo>
                  <a:pt x="53" y="530"/>
                  <a:pt x="57" y="531"/>
                  <a:pt x="62" y="531"/>
                </a:cubicBezTo>
                <a:lnTo>
                  <a:pt x="192" y="177"/>
                </a:lnTo>
                <a:cubicBezTo>
                  <a:pt x="189" y="175"/>
                  <a:pt x="185" y="172"/>
                  <a:pt x="183" y="168"/>
                </a:cubicBezTo>
                <a:close/>
                <a:moveTo>
                  <a:pt x="31" y="537"/>
                </a:moveTo>
                <a:lnTo>
                  <a:pt x="114" y="568"/>
                </a:lnTo>
                <a:lnTo>
                  <a:pt x="256" y="183"/>
                </a:lnTo>
                <a:lnTo>
                  <a:pt x="280" y="192"/>
                </a:lnTo>
                <a:lnTo>
                  <a:pt x="135" y="585"/>
                </a:lnTo>
                <a:cubicBezTo>
                  <a:pt x="131" y="595"/>
                  <a:pt x="121" y="601"/>
                  <a:pt x="112" y="597"/>
                </a:cubicBezTo>
                <a:lnTo>
                  <a:pt x="13" y="561"/>
                </a:lnTo>
                <a:cubicBezTo>
                  <a:pt x="4" y="558"/>
                  <a:pt x="0" y="547"/>
                  <a:pt x="4" y="536"/>
                </a:cubicBezTo>
                <a:lnTo>
                  <a:pt x="149" y="144"/>
                </a:lnTo>
                <a:lnTo>
                  <a:pt x="173" y="152"/>
                </a:lnTo>
                <a:lnTo>
                  <a:pt x="31" y="537"/>
                </a:lnTo>
                <a:close/>
              </a:path>
            </a:pathLst>
          </a:custGeom>
          <a:solidFill>
            <a:schemeClr val="accent1"/>
          </a:solidFill>
          <a:ln>
            <a:noFill/>
          </a:ln>
          <a:effectLst>
            <a:outerShdw blurRad="63500" sx="102000" sy="102000" algn="ctr" rotWithShape="0">
              <a:prstClr val="black">
                <a:alpha val="40000"/>
              </a:prstClr>
            </a:outerShdw>
          </a:effectLst>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1800">
              <a:ea typeface="宋体" panose="02010600030101010101" pitchFamily="2" charset="-122"/>
            </a:endParaRPr>
          </a:p>
        </p:txBody>
      </p:sp>
      <p:sp>
        <p:nvSpPr>
          <p:cNvPr id="32" name="灯片编号占位符 3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6" presetClass="emph" presetSubtype="0" autoRev="1" fill="hold" grpId="1" nodeType="withEffect">
                                      <p:stCondLst>
                                        <p:cond delay="400"/>
                                      </p:stCondLst>
                                      <p:childTnLst>
                                        <p:animScale>
                                          <p:cBhvr>
                                            <p:cTn id="27" dur="250" fill="hold"/>
                                            <p:tgtEl>
                                              <p:spTgt spid="16"/>
                                            </p:tgtEl>
                                          </p:cBhvr>
                                          <p:by x="115000" y="115000"/>
                                        </p:animScale>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outVertical)">
                                          <p:cBhvr>
                                            <p:cTn id="31" dur="500"/>
                                            <p:tgtEl>
                                              <p:spTgt spid="8"/>
                                            </p:tgtEl>
                                          </p:cBhvr>
                                        </p:animEffect>
                                      </p:childTnLst>
                                    </p:cTn>
                                  </p:par>
                                  <p:par>
                                    <p:cTn id="32" presetID="2" presetClass="entr" presetSubtype="4"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6" grpId="0" animBg="1"/>
          <p:bldP spid="16" grpId="1" animBg="1"/>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6" presetClass="emph" presetSubtype="0" autoRev="1" fill="hold" grpId="1" nodeType="withEffect">
                                      <p:stCondLst>
                                        <p:cond delay="400"/>
                                      </p:stCondLst>
                                      <p:childTnLst>
                                        <p:animScale>
                                          <p:cBhvr>
                                            <p:cTn id="27" dur="250" fill="hold"/>
                                            <p:tgtEl>
                                              <p:spTgt spid="16"/>
                                            </p:tgtEl>
                                          </p:cBhvr>
                                          <p:by x="115000" y="115000"/>
                                        </p:animScale>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outVertical)">
                                          <p:cBhvr>
                                            <p:cTn id="31" dur="500"/>
                                            <p:tgtEl>
                                              <p:spTgt spid="8"/>
                                            </p:tgtEl>
                                          </p:cBhvr>
                                        </p:animEffect>
                                      </p:childTnLst>
                                    </p:cTn>
                                  </p:par>
                                  <p:par>
                                    <p:cTn id="32" presetID="2" presetClass="entr" presetSubtype="4"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6" grpId="0" animBg="1"/>
          <p:bldP spid="16" grpId="1" animBg="1"/>
          <p:bldP spid="33" grpId="0" animBg="1"/>
          <p:bldP spid="34" grpId="0"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24" name="圆角矩形 23"/>
          <p:cNvSpPr/>
          <p:nvPr/>
        </p:nvSpPr>
        <p:spPr>
          <a:xfrm>
            <a:off x="1442085" y="2284730"/>
            <a:ext cx="9308465" cy="3447414"/>
          </a:xfrm>
          <a:prstGeom prst="roundRect">
            <a:avLst>
              <a:gd name="adj" fmla="val 0"/>
            </a:avLst>
          </a:prstGeom>
          <a:solidFill>
            <a:schemeClr val="bg1"/>
          </a:solidFill>
        </p:spPr>
        <p:txBody>
          <a:bodyPr wrap="square" lIns="91436" tIns="45718" rIns="91436" bIns="4571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kumimoji="0" sz="2400" b="0" i="0" u="none" strike="noStrike" kern="1200" cap="none" spc="0" normalizeH="0" baseline="0" noProof="0" dirty="0" smtClean="0">
                <a:ln>
                  <a:noFill/>
                </a:ln>
                <a:solidFill>
                  <a:sysClr val="window" lastClr="FFFFFF"/>
                </a:solidFill>
                <a:effectLst/>
                <a:uLnTx/>
                <a:uFillTx/>
                <a:latin typeface="微软雅黑" panose="020B0503020204020204" pitchFamily="34" charset="-122"/>
                <a:ea typeface="微软雅黑" panose="020B0503020204020204" pitchFamily="34" charset="-122"/>
                <a:cs typeface="+mn-cs"/>
              </a:rPr>
              <a:t>研究的主要内容是笔者设计开发的一款赛车游戏。是一款基于Unity3D的跨平台游戏，这款游戏由玩家进行操控赛车的加速减速、漂移等动作，在规定的时间内完成赛道竞速，从模式上还分为第三人称操控模式和VR头显模式。除了使用Unity3D引擎及其自带的粒子编辑器、光影渲染、纹理贴图等，还使用NGUI进行界面设计，使用RoadPathTool进行地形（山脉、湖泊）创建，使用EasyRoads进行赛道创建，使用Cardboard实现VR效果，使用C#作为脚本语言。</a:t>
            </a:r>
            <a:endParaRPr kumimoji="0" sz="2400" b="0" i="0" u="none" strike="noStrike" kern="1200" cap="none" spc="0" normalizeH="0" baseline="0" noProof="0" dirty="0" smtClean="0">
              <a:ln>
                <a:noFill/>
              </a:ln>
              <a:solidFill>
                <a:sysClr val="window" lastClr="FFFFFF"/>
              </a:solidFill>
              <a:effectLst/>
              <a:uLnTx/>
              <a:uFillTx/>
              <a:latin typeface="微软雅黑" panose="020B0503020204020204" pitchFamily="34" charset="-122"/>
              <a:ea typeface="微软雅黑" panose="020B0503020204020204" pitchFamily="34" charset="-122"/>
              <a:cs typeface="+mn-cs"/>
            </a:endParaRPr>
          </a:p>
        </p:txBody>
      </p:sp>
      <p:grpSp>
        <p:nvGrpSpPr>
          <p:cNvPr id="3" name="组合 2"/>
          <p:cNvGrpSpPr/>
          <p:nvPr/>
        </p:nvGrpSpPr>
        <p:grpSpPr>
          <a:xfrm>
            <a:off x="0" y="331837"/>
            <a:ext cx="12192000" cy="720626"/>
            <a:chOff x="0" y="331837"/>
            <a:chExt cx="12192000" cy="720626"/>
          </a:xfrm>
        </p:grpSpPr>
        <p:sp>
          <p:nvSpPr>
            <p:cNvPr id="58" name="矩形 57"/>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p:cNvSpPr txBox="1"/>
            <p:nvPr/>
          </p:nvSpPr>
          <p:spPr>
            <a:xfrm>
              <a:off x="722120" y="368985"/>
              <a:ext cx="2304256" cy="645160"/>
            </a:xfrm>
            <a:prstGeom prst="rect">
              <a:avLst/>
            </a:prstGeom>
            <a:noFill/>
          </p:spPr>
          <p:txBody>
            <a:bodyPr wrap="square" rtlCol="0">
              <a:spAutoFit/>
            </a:bodyPr>
            <a:lstStyle/>
            <a:p>
              <a:r>
                <a:rPr lang="zh-CN" altLang="en-US" sz="3600" dirty="0"/>
                <a:t>设计内容</a:t>
              </a:r>
              <a:endParaRPr lang="zh-CN" altLang="en-US" sz="3600" dirty="0"/>
            </a:p>
          </p:txBody>
        </p:sp>
        <p:sp>
          <p:nvSpPr>
            <p:cNvPr id="61" name="矩形 60"/>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p:nvSpPr>
          <p:spPr>
            <a:xfrm>
              <a:off x="3125104" y="430540"/>
              <a:ext cx="4555072" cy="521970"/>
            </a:xfrm>
            <a:prstGeom prst="rect">
              <a:avLst/>
            </a:prstGeom>
            <a:noFill/>
          </p:spPr>
          <p:txBody>
            <a:bodyPr wrap="square" rtlCol="0">
              <a:spAutoFit/>
            </a:bodyPr>
            <a:lstStyle/>
            <a:p>
              <a:endParaRPr lang="zh-CN" altLang="en-US" sz="2800" dirty="0">
                <a:solidFill>
                  <a:schemeClr val="bg2"/>
                </a:solidFill>
              </a:endParaRPr>
            </a:p>
          </p:txBody>
        </p:sp>
      </p:grpSp>
      <p:sp>
        <p:nvSpPr>
          <p:cNvPr id="7" name="文本框 63"/>
          <p:cNvSpPr txBox="1"/>
          <p:nvPr/>
        </p:nvSpPr>
        <p:spPr>
          <a:xfrm>
            <a:off x="1271464" y="1232275"/>
            <a:ext cx="3939540" cy="569595"/>
          </a:xfrm>
          <a:prstGeom prst="rect">
            <a:avLst/>
          </a:prstGeom>
          <a:noFill/>
        </p:spPr>
        <p:txBody>
          <a:bodyPr wrap="none" lIns="91436" tIns="45718" rIns="91436" bIns="45718"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关键词：赛车游戏、</a:t>
            </a:r>
            <a:r>
              <a:rPr kumimoji="0" lang="en-US" altLang="zh-CN" sz="24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VR</a:t>
            </a:r>
            <a:r>
              <a:rPr kumimoji="0" lang="zh-CN" altLang="en-US" sz="24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头显</a:t>
            </a:r>
            <a:endParaRPr kumimoji="0" lang="zh-CN" altLang="en-US" sz="2400" b="0"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500"/>
                                  </p:stCondLst>
                                  <p:childTnLst>
                                    <p:set>
                                      <p:cBhvr>
                                        <p:cTn id="9" dur="1" fill="hold">
                                          <p:stCondLst>
                                            <p:cond delay="0"/>
                                          </p:stCondLst>
                                        </p:cTn>
                                        <p:tgtEl>
                                          <p:spTgt spid="24"/>
                                        </p:tgtEl>
                                        <p:attrNameLst>
                                          <p:attrName>style.visibility</p:attrName>
                                        </p:attrNameLst>
                                      </p:cBhvr>
                                      <p:to>
                                        <p:strVal val="visible"/>
                                      </p:to>
                                    </p:set>
                                    <p:animEffect transition="in" filter="wipe(left)">
                                      <p:cBhvr>
                                        <p:cTn id="1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703512" y="1988840"/>
            <a:ext cx="2448272" cy="244827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 name="矩形 2"/>
          <p:cNvSpPr/>
          <p:nvPr/>
        </p:nvSpPr>
        <p:spPr>
          <a:xfrm>
            <a:off x="1487488" y="1772816"/>
            <a:ext cx="1872208" cy="18722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dirty="0" smtClean="0">
                <a:solidFill>
                  <a:schemeClr val="bg2"/>
                </a:solidFill>
              </a:rPr>
              <a:t>游戏分层</a:t>
            </a:r>
            <a:endParaRPr lang="zh-CN" altLang="en-US" sz="4000" dirty="0" smtClean="0">
              <a:solidFill>
                <a:schemeClr val="bg2"/>
              </a:solidFill>
            </a:endParaRPr>
          </a:p>
        </p:txBody>
      </p:sp>
      <p:sp>
        <p:nvSpPr>
          <p:cNvPr id="5" name="矩形 4"/>
          <p:cNvSpPr/>
          <p:nvPr/>
        </p:nvSpPr>
        <p:spPr>
          <a:xfrm>
            <a:off x="3863752" y="1772816"/>
            <a:ext cx="576064" cy="5760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2"/>
                </a:solidFill>
              </a:rPr>
              <a:t>1</a:t>
            </a:r>
            <a:endParaRPr lang="zh-CN" altLang="en-US" sz="3200" dirty="0">
              <a:solidFill>
                <a:schemeClr val="bg2"/>
              </a:solidFill>
            </a:endParaRPr>
          </a:p>
        </p:txBody>
      </p:sp>
      <p:sp>
        <p:nvSpPr>
          <p:cNvPr id="6" name="矩形 5"/>
          <p:cNvSpPr/>
          <p:nvPr/>
        </p:nvSpPr>
        <p:spPr>
          <a:xfrm>
            <a:off x="3863752" y="4077072"/>
            <a:ext cx="576064" cy="5760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2"/>
                </a:solidFill>
              </a:rPr>
              <a:t>2</a:t>
            </a:r>
            <a:endParaRPr lang="zh-CN" altLang="en-US" sz="3200" dirty="0">
              <a:solidFill>
                <a:schemeClr val="bg2"/>
              </a:solidFill>
            </a:endParaRPr>
          </a:p>
        </p:txBody>
      </p:sp>
      <p:sp>
        <p:nvSpPr>
          <p:cNvPr id="7" name="矩形 6"/>
          <p:cNvSpPr/>
          <p:nvPr/>
        </p:nvSpPr>
        <p:spPr>
          <a:xfrm>
            <a:off x="1487488" y="4077072"/>
            <a:ext cx="576064" cy="57606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2"/>
                </a:solidFill>
              </a:rPr>
              <a:t>3</a:t>
            </a:r>
            <a:endParaRPr lang="zh-CN" altLang="en-US" sz="3200" dirty="0">
              <a:solidFill>
                <a:schemeClr val="bg2"/>
              </a:solidFill>
            </a:endParaRPr>
          </a:p>
        </p:txBody>
      </p:sp>
      <p:sp>
        <p:nvSpPr>
          <p:cNvPr id="8" name="文本框 7"/>
          <p:cNvSpPr txBox="1"/>
          <p:nvPr/>
        </p:nvSpPr>
        <p:spPr>
          <a:xfrm>
            <a:off x="5055216" y="2182224"/>
            <a:ext cx="6657407" cy="783590"/>
          </a:xfrm>
          <a:prstGeom prst="rect">
            <a:avLst/>
          </a:prstGeom>
          <a:noFill/>
        </p:spPr>
        <p:txBody>
          <a:bodyPr wrap="square" rtlCol="0">
            <a:spAutoFit/>
          </a:bodyPr>
          <a:lstStyle/>
          <a:p>
            <a:pPr>
              <a:lnSpc>
                <a:spcPct val="125000"/>
              </a:lnSpc>
            </a:pPr>
            <a:r>
              <a:rPr dirty="0" smtClean="0">
                <a:latin typeface="Times New Roman" panose="02020603050405020304" pitchFamily="18" charset="0"/>
                <a:cs typeface="Times New Roman" panose="02020603050405020304" pitchFamily="18" charset="0"/>
              </a:rPr>
              <a:t>表现层主要用来显示UI界面、和游戏数据有关的显示，比如竞速模式时的倒计时或者是显示赛车的实时时速。</a:t>
            </a:r>
            <a:endParaRPr dirty="0" smtClean="0">
              <a:latin typeface="Times New Roman" panose="02020603050405020304" pitchFamily="18" charset="0"/>
              <a:cs typeface="Times New Roman" panose="02020603050405020304" pitchFamily="18" charset="0"/>
            </a:endParaRPr>
          </a:p>
        </p:txBody>
      </p:sp>
      <p:sp>
        <p:nvSpPr>
          <p:cNvPr id="9" name="文本框 8"/>
          <p:cNvSpPr txBox="1"/>
          <p:nvPr/>
        </p:nvSpPr>
        <p:spPr>
          <a:xfrm>
            <a:off x="4943872" y="1698969"/>
            <a:ext cx="2570234" cy="460375"/>
          </a:xfrm>
          <a:prstGeom prst="rect">
            <a:avLst/>
          </a:prstGeom>
          <a:noFill/>
        </p:spPr>
        <p:txBody>
          <a:bodyPr wrap="square" rtlCol="0">
            <a:spAutoFit/>
          </a:bodyPr>
          <a:lstStyle/>
          <a:p>
            <a:pPr algn="ctr"/>
            <a:r>
              <a:rPr lang="zh-CN" altLang="en-US" sz="2400" b="1" dirty="0" smtClean="0">
                <a:solidFill>
                  <a:schemeClr val="accent1"/>
                </a:solidFill>
                <a:latin typeface="Times New Roman" panose="02020603050405020304" pitchFamily="18" charset="0"/>
                <a:cs typeface="Times New Roman" panose="02020603050405020304" pitchFamily="18" charset="0"/>
              </a:rPr>
              <a:t>表现层</a:t>
            </a:r>
            <a:endParaRPr lang="zh-CN" altLang="en-US" sz="2400" b="1" dirty="0" smtClean="0">
              <a:solidFill>
                <a:schemeClr val="accent1"/>
              </a:solidFill>
              <a:latin typeface="Times New Roman" panose="02020603050405020304" pitchFamily="18" charset="0"/>
              <a:cs typeface="Times New Roman" panose="02020603050405020304" pitchFamily="18" charset="0"/>
            </a:endParaRPr>
          </a:p>
        </p:txBody>
      </p:sp>
      <p:sp>
        <p:nvSpPr>
          <p:cNvPr id="10" name="文本框 9"/>
          <p:cNvSpPr txBox="1"/>
          <p:nvPr/>
        </p:nvSpPr>
        <p:spPr>
          <a:xfrm>
            <a:off x="5055216" y="3854016"/>
            <a:ext cx="6657407" cy="783590"/>
          </a:xfrm>
          <a:prstGeom prst="rect">
            <a:avLst/>
          </a:prstGeom>
          <a:noFill/>
        </p:spPr>
        <p:txBody>
          <a:bodyPr wrap="square" rtlCol="0">
            <a:spAutoFit/>
          </a:bodyPr>
          <a:lstStyle/>
          <a:p>
            <a:pPr>
              <a:lnSpc>
                <a:spcPct val="125000"/>
              </a:lnSpc>
            </a:pPr>
            <a:r>
              <a:rPr dirty="0" smtClean="0">
                <a:latin typeface="Times New Roman" panose="02020603050405020304" pitchFamily="18" charset="0"/>
                <a:cs typeface="Times New Roman" panose="02020603050405020304" pitchFamily="18" charset="0"/>
              </a:rPr>
              <a:t>逻辑层主要任务是编写游戏脚本对游戏的逻辑进行编写，按照游戏规则进行控制游戏的进行。</a:t>
            </a:r>
            <a:endParaRPr dirty="0" smtClean="0">
              <a:latin typeface="Times New Roman" panose="02020603050405020304" pitchFamily="18" charset="0"/>
              <a:cs typeface="Times New Roman" panose="02020603050405020304" pitchFamily="18" charset="0"/>
            </a:endParaRPr>
          </a:p>
        </p:txBody>
      </p:sp>
      <p:sp>
        <p:nvSpPr>
          <p:cNvPr id="11" name="文本框 10"/>
          <p:cNvSpPr txBox="1"/>
          <p:nvPr/>
        </p:nvSpPr>
        <p:spPr>
          <a:xfrm>
            <a:off x="4943872" y="3370761"/>
            <a:ext cx="2570234" cy="460375"/>
          </a:xfrm>
          <a:prstGeom prst="rect">
            <a:avLst/>
          </a:prstGeom>
          <a:noFill/>
        </p:spPr>
        <p:txBody>
          <a:bodyPr wrap="square" rtlCol="0">
            <a:spAutoFit/>
          </a:bodyPr>
          <a:lstStyle/>
          <a:p>
            <a:pPr algn="ctr"/>
            <a:r>
              <a:rPr lang="zh-CN" altLang="en-US" sz="2400" b="1" dirty="0">
                <a:solidFill>
                  <a:schemeClr val="accent1"/>
                </a:solidFill>
                <a:latin typeface="Times New Roman" panose="02020603050405020304" pitchFamily="18" charset="0"/>
                <a:cs typeface="Times New Roman" panose="02020603050405020304" pitchFamily="18" charset="0"/>
              </a:rPr>
              <a:t>逻辑层</a:t>
            </a:r>
            <a:endParaRPr lang="zh-CN" altLang="en-US" sz="2400" b="1" dirty="0">
              <a:solidFill>
                <a:schemeClr val="accent1"/>
              </a:solidFill>
              <a:latin typeface="Times New Roman" panose="02020603050405020304" pitchFamily="18" charset="0"/>
              <a:cs typeface="Times New Roman" panose="02020603050405020304" pitchFamily="18" charset="0"/>
            </a:endParaRPr>
          </a:p>
        </p:txBody>
      </p:sp>
      <p:sp>
        <p:nvSpPr>
          <p:cNvPr id="13" name="文本框 12"/>
          <p:cNvSpPr txBox="1"/>
          <p:nvPr/>
        </p:nvSpPr>
        <p:spPr>
          <a:xfrm>
            <a:off x="2417445" y="5207000"/>
            <a:ext cx="6717030" cy="783590"/>
          </a:xfrm>
          <a:prstGeom prst="rect">
            <a:avLst/>
          </a:prstGeom>
          <a:noFill/>
        </p:spPr>
        <p:txBody>
          <a:bodyPr wrap="square" rtlCol="0">
            <a:spAutoFit/>
          </a:bodyPr>
          <a:lstStyle/>
          <a:p>
            <a:pPr algn="l">
              <a:lnSpc>
                <a:spcPct val="125000"/>
              </a:lnSpc>
            </a:pPr>
            <a:r>
              <a:rPr dirty="0">
                <a:latin typeface="Times New Roman" panose="02020603050405020304" pitchFamily="18" charset="0"/>
                <a:cs typeface="Times New Roman" panose="02020603050405020304" pitchFamily="18" charset="0"/>
              </a:rPr>
              <a:t>数据访问层主要负责数据通信，比如给逻辑层的赛车动力速度传值或者是向表现层的计时系统传递对应的数值。</a:t>
            </a:r>
            <a:endParaRPr dirty="0">
              <a:latin typeface="Times New Roman" panose="02020603050405020304" pitchFamily="18" charset="0"/>
              <a:cs typeface="Times New Roman" panose="02020603050405020304" pitchFamily="18" charset="0"/>
            </a:endParaRPr>
          </a:p>
        </p:txBody>
      </p:sp>
      <p:sp>
        <p:nvSpPr>
          <p:cNvPr id="14" name="文本框 13"/>
          <p:cNvSpPr txBox="1"/>
          <p:nvPr/>
        </p:nvSpPr>
        <p:spPr>
          <a:xfrm>
            <a:off x="1291986" y="4746541"/>
            <a:ext cx="2570234" cy="460375"/>
          </a:xfrm>
          <a:prstGeom prst="rect">
            <a:avLst/>
          </a:prstGeom>
          <a:noFill/>
        </p:spPr>
        <p:txBody>
          <a:bodyPr wrap="square" rtlCol="0">
            <a:spAutoFit/>
          </a:bodyPr>
          <a:lstStyle/>
          <a:p>
            <a:pPr algn="ctr"/>
            <a:r>
              <a:rPr lang="zh-CN" altLang="en-US" sz="2400" b="1" dirty="0">
                <a:solidFill>
                  <a:schemeClr val="accent1"/>
                </a:solidFill>
                <a:latin typeface="Times New Roman" panose="02020603050405020304" pitchFamily="18" charset="0"/>
                <a:cs typeface="Times New Roman" panose="02020603050405020304" pitchFamily="18" charset="0"/>
              </a:rPr>
              <a:t>数据访问层</a:t>
            </a:r>
            <a:endParaRPr lang="zh-CN" altLang="en-US" sz="2400" b="1" dirty="0">
              <a:solidFill>
                <a:schemeClr val="accent1"/>
              </a:solidFill>
              <a:latin typeface="Times New Roman" panose="02020603050405020304" pitchFamily="18" charset="0"/>
              <a:cs typeface="Times New Roman" panose="02020603050405020304" pitchFamily="18" charset="0"/>
            </a:endParaRPr>
          </a:p>
        </p:txBody>
      </p:sp>
      <p:grpSp>
        <p:nvGrpSpPr>
          <p:cNvPr id="12" name="组合 11"/>
          <p:cNvGrpSpPr/>
          <p:nvPr/>
        </p:nvGrpSpPr>
        <p:grpSpPr>
          <a:xfrm>
            <a:off x="0" y="331837"/>
            <a:ext cx="12192000" cy="720626"/>
            <a:chOff x="0" y="331837"/>
            <a:chExt cx="12192000" cy="720626"/>
          </a:xfrm>
        </p:grpSpPr>
        <p:sp>
          <p:nvSpPr>
            <p:cNvPr id="15" name="矩形 14"/>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22120" y="368985"/>
              <a:ext cx="2304256" cy="645160"/>
            </a:xfrm>
            <a:prstGeom prst="rect">
              <a:avLst/>
            </a:prstGeom>
            <a:noFill/>
          </p:spPr>
          <p:txBody>
            <a:bodyPr wrap="square" rtlCol="0">
              <a:spAutoFit/>
            </a:bodyPr>
            <a:lstStyle/>
            <a:p>
              <a:r>
                <a:rPr lang="zh-CN" altLang="en-US" sz="3600" dirty="0" smtClean="0"/>
                <a:t>设计内容</a:t>
              </a:r>
              <a:endParaRPr lang="zh-CN" altLang="en-US" sz="3600" dirty="0" smtClean="0"/>
            </a:p>
          </p:txBody>
        </p:sp>
        <p:sp>
          <p:nvSpPr>
            <p:cNvPr id="18" name="矩形 17"/>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3125104" y="430540"/>
              <a:ext cx="4555072" cy="521970"/>
            </a:xfrm>
            <a:prstGeom prst="rect">
              <a:avLst/>
            </a:prstGeom>
            <a:noFill/>
          </p:spPr>
          <p:txBody>
            <a:bodyPr wrap="square" rtlCol="0">
              <a:spAutoFit/>
            </a:bodyPr>
            <a:lstStyle/>
            <a:p>
              <a:r>
                <a:rPr lang="zh-CN" altLang="en-US" sz="2800" dirty="0">
                  <a:solidFill>
                    <a:schemeClr val="bg2"/>
                  </a:solidFill>
                </a:rPr>
                <a:t>分层设计</a:t>
              </a:r>
              <a:endParaRPr lang="zh-CN" altLang="en-US" sz="2800" dirty="0">
                <a:solidFill>
                  <a:schemeClr val="bg2"/>
                </a:solidFill>
              </a:endParaRPr>
            </a:p>
          </p:txBody>
        </p:sp>
      </p:gr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par>
                                <p:cTn id="8" presetID="12" presetClass="entr" presetSubtype="1" fill="hold" grpId="0" nodeType="withEffect">
                                  <p:stCondLst>
                                    <p:cond delay="50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500"/>
                                        <p:tgtEl>
                                          <p:spTgt spid="8"/>
                                        </p:tgtEl>
                                        <p:attrNameLst>
                                          <p:attrName>ppt_y</p:attrName>
                                        </p:attrNameLst>
                                      </p:cBhvr>
                                      <p:tavLst>
                                        <p:tav tm="0">
                                          <p:val>
                                            <p:strVal val="#ppt_y-#ppt_h*1.125000"/>
                                          </p:val>
                                        </p:tav>
                                        <p:tav tm="100000">
                                          <p:val>
                                            <p:strVal val="#ppt_y"/>
                                          </p:val>
                                        </p:tav>
                                      </p:tavLst>
                                    </p:anim>
                                    <p:animEffect transition="in" filter="wipe(down)">
                                      <p:cBhvr>
                                        <p:cTn id="11" dur="500"/>
                                        <p:tgtEl>
                                          <p:spTgt spid="8"/>
                                        </p:tgtEl>
                                      </p:cBhvr>
                                    </p:animEffect>
                                  </p:childTnLst>
                                </p:cTn>
                              </p:par>
                              <p:par>
                                <p:cTn id="12" presetID="12" presetClass="entr" presetSubtype="4" fill="hold" grpId="0" nodeType="withEffect">
                                  <p:stCondLst>
                                    <p:cond delay="500"/>
                                  </p:stCondLst>
                                  <p:childTnLst>
                                    <p:set>
                                      <p:cBhvr>
                                        <p:cTn id="13" dur="1" fill="hold">
                                          <p:stCondLst>
                                            <p:cond delay="0"/>
                                          </p:stCondLst>
                                        </p:cTn>
                                        <p:tgtEl>
                                          <p:spTgt spid="9"/>
                                        </p:tgtEl>
                                        <p:attrNameLst>
                                          <p:attrName>style.visibility</p:attrName>
                                        </p:attrNameLst>
                                      </p:cBhvr>
                                      <p:to>
                                        <p:strVal val="visible"/>
                                      </p:to>
                                    </p:set>
                                    <p:anim calcmode="lin" valueType="num">
                                      <p:cBhvr additive="base">
                                        <p:cTn id="14" dur="500"/>
                                        <p:tgtEl>
                                          <p:spTgt spid="9"/>
                                        </p:tgtEl>
                                        <p:attrNameLst>
                                          <p:attrName>ppt_y</p:attrName>
                                        </p:attrNameLst>
                                      </p:cBhvr>
                                      <p:tavLst>
                                        <p:tav tm="0">
                                          <p:val>
                                            <p:strVal val="#ppt_y+#ppt_h*1.125000"/>
                                          </p:val>
                                        </p:tav>
                                        <p:tav tm="100000">
                                          <p:val>
                                            <p:strVal val="#ppt_y"/>
                                          </p:val>
                                        </p:tav>
                                      </p:tavLst>
                                    </p:anim>
                                    <p:animEffect transition="in" filter="wipe(up)">
                                      <p:cBhvr>
                                        <p:cTn id="15" dur="500"/>
                                        <p:tgtEl>
                                          <p:spTgt spid="9"/>
                                        </p:tgtEl>
                                      </p:cBhvr>
                                    </p:animEffect>
                                  </p:childTnLst>
                                </p:cTn>
                              </p:par>
                              <p:par>
                                <p:cTn id="16" presetID="12" presetClass="entr" presetSubtype="1" fill="hold" grpId="0" nodeType="withEffect">
                                  <p:stCondLst>
                                    <p:cond delay="50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p:tgtEl>
                                          <p:spTgt spid="10"/>
                                        </p:tgtEl>
                                        <p:attrNameLst>
                                          <p:attrName>ppt_y</p:attrName>
                                        </p:attrNameLst>
                                      </p:cBhvr>
                                      <p:tavLst>
                                        <p:tav tm="0">
                                          <p:val>
                                            <p:strVal val="#ppt_y-#ppt_h*1.125000"/>
                                          </p:val>
                                        </p:tav>
                                        <p:tav tm="100000">
                                          <p:val>
                                            <p:strVal val="#ppt_y"/>
                                          </p:val>
                                        </p:tav>
                                      </p:tavLst>
                                    </p:anim>
                                    <p:animEffect transition="in" filter="wipe(down)">
                                      <p:cBhvr>
                                        <p:cTn id="19" dur="500"/>
                                        <p:tgtEl>
                                          <p:spTgt spid="10"/>
                                        </p:tgtEl>
                                      </p:cBhvr>
                                    </p:animEffect>
                                  </p:childTnLst>
                                </p:cTn>
                              </p:par>
                              <p:par>
                                <p:cTn id="20" presetID="12" presetClass="entr" presetSubtype="4" fill="hold" grpId="0" nodeType="withEffect">
                                  <p:stCondLst>
                                    <p:cond delay="50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p:tgtEl>
                                          <p:spTgt spid="11"/>
                                        </p:tgtEl>
                                        <p:attrNameLst>
                                          <p:attrName>ppt_y</p:attrName>
                                        </p:attrNameLst>
                                      </p:cBhvr>
                                      <p:tavLst>
                                        <p:tav tm="0">
                                          <p:val>
                                            <p:strVal val="#ppt_y+#ppt_h*1.125000"/>
                                          </p:val>
                                        </p:tav>
                                        <p:tav tm="100000">
                                          <p:val>
                                            <p:strVal val="#ppt_y"/>
                                          </p:val>
                                        </p:tav>
                                      </p:tavLst>
                                    </p:anim>
                                    <p:animEffect transition="in" filter="wipe(up)">
                                      <p:cBhvr>
                                        <p:cTn id="23" dur="500"/>
                                        <p:tgtEl>
                                          <p:spTgt spid="11"/>
                                        </p:tgtEl>
                                      </p:cBhvr>
                                    </p:animEffect>
                                  </p:childTnLst>
                                </p:cTn>
                              </p:par>
                              <p:par>
                                <p:cTn id="24" presetID="12" presetClass="entr" presetSubtype="1" fill="hold" grpId="0" nodeType="withEffect">
                                  <p:stCondLst>
                                    <p:cond delay="50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500"/>
                                        <p:tgtEl>
                                          <p:spTgt spid="13"/>
                                        </p:tgtEl>
                                        <p:attrNameLst>
                                          <p:attrName>ppt_y</p:attrName>
                                        </p:attrNameLst>
                                      </p:cBhvr>
                                      <p:tavLst>
                                        <p:tav tm="0">
                                          <p:val>
                                            <p:strVal val="#ppt_y-#ppt_h*1.125000"/>
                                          </p:val>
                                        </p:tav>
                                        <p:tav tm="100000">
                                          <p:val>
                                            <p:strVal val="#ppt_y"/>
                                          </p:val>
                                        </p:tav>
                                      </p:tavLst>
                                    </p:anim>
                                    <p:animEffect transition="in" filter="wipe(down)">
                                      <p:cBhvr>
                                        <p:cTn id="27" dur="500"/>
                                        <p:tgtEl>
                                          <p:spTgt spid="13"/>
                                        </p:tgtEl>
                                      </p:cBhvr>
                                    </p:animEffect>
                                  </p:childTnLst>
                                </p:cTn>
                              </p:par>
                              <p:par>
                                <p:cTn id="28" presetID="12" presetClass="entr" presetSubtype="4" fill="hold" grpId="0" nodeType="withEffect">
                                  <p:stCondLst>
                                    <p:cond delay="500"/>
                                  </p:stCondLst>
                                  <p:childTnLst>
                                    <p:set>
                                      <p:cBhvr>
                                        <p:cTn id="29" dur="1" fill="hold">
                                          <p:stCondLst>
                                            <p:cond delay="0"/>
                                          </p:stCondLst>
                                        </p:cTn>
                                        <p:tgtEl>
                                          <p:spTgt spid="14"/>
                                        </p:tgtEl>
                                        <p:attrNameLst>
                                          <p:attrName>style.visibility</p:attrName>
                                        </p:attrNameLst>
                                      </p:cBhvr>
                                      <p:to>
                                        <p:strVal val="visible"/>
                                      </p:to>
                                    </p:set>
                                    <p:anim calcmode="lin" valueType="num">
                                      <p:cBhvr additive="base">
                                        <p:cTn id="30" dur="500"/>
                                        <p:tgtEl>
                                          <p:spTgt spid="14"/>
                                        </p:tgtEl>
                                        <p:attrNameLst>
                                          <p:attrName>ppt_y</p:attrName>
                                        </p:attrNameLst>
                                      </p:cBhvr>
                                      <p:tavLst>
                                        <p:tav tm="0">
                                          <p:val>
                                            <p:strVal val="#ppt_y+#ppt_h*1.125000"/>
                                          </p:val>
                                        </p:tav>
                                        <p:tav tm="100000">
                                          <p:val>
                                            <p:strVal val="#ppt_y"/>
                                          </p:val>
                                        </p:tav>
                                      </p:tavLst>
                                    </p:anim>
                                    <p:animEffect transition="in" filter="wipe(up)">
                                      <p:cBhvr>
                                        <p:cTn id="31" dur="500"/>
                                        <p:tgtEl>
                                          <p:spTgt spid="14"/>
                                        </p:tgtEl>
                                      </p:cBhvr>
                                    </p:animEffect>
                                  </p:childTnLst>
                                </p:cTn>
                              </p:par>
                              <p:par>
                                <p:cTn id="32" presetID="53" presetClass="entr" presetSubtype="16" fill="hold" grpId="0" nodeType="withEffect">
                                  <p:stCondLst>
                                    <p:cond delay="400"/>
                                  </p:stCondLst>
                                  <p:childTnLst>
                                    <p:set>
                                      <p:cBhvr>
                                        <p:cTn id="33" dur="1" fill="hold">
                                          <p:stCondLst>
                                            <p:cond delay="0"/>
                                          </p:stCondLst>
                                        </p:cTn>
                                        <p:tgtEl>
                                          <p:spTgt spid="3"/>
                                        </p:tgtEl>
                                        <p:attrNameLst>
                                          <p:attrName>style.visibility</p:attrName>
                                        </p:attrNameLst>
                                      </p:cBhvr>
                                      <p:to>
                                        <p:strVal val="visible"/>
                                      </p:to>
                                    </p:set>
                                    <p:anim calcmode="lin" valueType="num">
                                      <p:cBhvr>
                                        <p:cTn id="34" dur="500" fill="hold"/>
                                        <p:tgtEl>
                                          <p:spTgt spid="3"/>
                                        </p:tgtEl>
                                        <p:attrNameLst>
                                          <p:attrName>ppt_w</p:attrName>
                                        </p:attrNameLst>
                                      </p:cBhvr>
                                      <p:tavLst>
                                        <p:tav tm="0">
                                          <p:val>
                                            <p:fltVal val="0"/>
                                          </p:val>
                                        </p:tav>
                                        <p:tav tm="100000">
                                          <p:val>
                                            <p:strVal val="#ppt_w"/>
                                          </p:val>
                                        </p:tav>
                                      </p:tavLst>
                                    </p:anim>
                                    <p:anim calcmode="lin" valueType="num">
                                      <p:cBhvr>
                                        <p:cTn id="35" dur="500" fill="hold"/>
                                        <p:tgtEl>
                                          <p:spTgt spid="3"/>
                                        </p:tgtEl>
                                        <p:attrNameLst>
                                          <p:attrName>ppt_h</p:attrName>
                                        </p:attrNameLst>
                                      </p:cBhvr>
                                      <p:tavLst>
                                        <p:tav tm="0">
                                          <p:val>
                                            <p:fltVal val="0"/>
                                          </p:val>
                                        </p:tav>
                                        <p:tav tm="100000">
                                          <p:val>
                                            <p:strVal val="#ppt_h"/>
                                          </p:val>
                                        </p:tav>
                                      </p:tavLst>
                                    </p:anim>
                                    <p:animEffect transition="in" filter="fade">
                                      <p:cBhvr>
                                        <p:cTn id="36" dur="500"/>
                                        <p:tgtEl>
                                          <p:spTgt spid="3"/>
                                        </p:tgtEl>
                                      </p:cBhvr>
                                    </p:animEffect>
                                  </p:childTnLst>
                                </p:cTn>
                              </p:par>
                              <p:par>
                                <p:cTn id="37" presetID="6" presetClass="emph" presetSubtype="0" autoRev="1" fill="hold" grpId="1" nodeType="withEffect">
                                  <p:stCondLst>
                                    <p:cond delay="800"/>
                                  </p:stCondLst>
                                  <p:childTnLst>
                                    <p:animScale>
                                      <p:cBhvr>
                                        <p:cTn id="38" dur="250" fill="hold"/>
                                        <p:tgtEl>
                                          <p:spTgt spid="3"/>
                                        </p:tgtEl>
                                      </p:cBhvr>
                                      <p:by x="115000" y="115000"/>
                                    </p:animScale>
                                  </p:childTnLst>
                                </p:cTn>
                              </p:par>
                              <p:par>
                                <p:cTn id="39" presetID="53" presetClass="entr" presetSubtype="16" fill="hold" grpId="0" nodeType="withEffect">
                                  <p:stCondLst>
                                    <p:cond delay="400"/>
                                  </p:stCondLst>
                                  <p:childTnLst>
                                    <p:set>
                                      <p:cBhvr>
                                        <p:cTn id="40" dur="1" fill="hold">
                                          <p:stCondLst>
                                            <p:cond delay="0"/>
                                          </p:stCondLst>
                                        </p:cTn>
                                        <p:tgtEl>
                                          <p:spTgt spid="5"/>
                                        </p:tgtEl>
                                        <p:attrNameLst>
                                          <p:attrName>style.visibility</p:attrName>
                                        </p:attrNameLst>
                                      </p:cBhvr>
                                      <p:to>
                                        <p:strVal val="visible"/>
                                      </p:to>
                                    </p:set>
                                    <p:anim calcmode="lin" valueType="num">
                                      <p:cBhvr>
                                        <p:cTn id="41" dur="500" fill="hold"/>
                                        <p:tgtEl>
                                          <p:spTgt spid="5"/>
                                        </p:tgtEl>
                                        <p:attrNameLst>
                                          <p:attrName>ppt_w</p:attrName>
                                        </p:attrNameLst>
                                      </p:cBhvr>
                                      <p:tavLst>
                                        <p:tav tm="0">
                                          <p:val>
                                            <p:fltVal val="0"/>
                                          </p:val>
                                        </p:tav>
                                        <p:tav tm="100000">
                                          <p:val>
                                            <p:strVal val="#ppt_w"/>
                                          </p:val>
                                        </p:tav>
                                      </p:tavLst>
                                    </p:anim>
                                    <p:anim calcmode="lin" valueType="num">
                                      <p:cBhvr>
                                        <p:cTn id="42" dur="500" fill="hold"/>
                                        <p:tgtEl>
                                          <p:spTgt spid="5"/>
                                        </p:tgtEl>
                                        <p:attrNameLst>
                                          <p:attrName>ppt_h</p:attrName>
                                        </p:attrNameLst>
                                      </p:cBhvr>
                                      <p:tavLst>
                                        <p:tav tm="0">
                                          <p:val>
                                            <p:fltVal val="0"/>
                                          </p:val>
                                        </p:tav>
                                        <p:tav tm="100000">
                                          <p:val>
                                            <p:strVal val="#ppt_h"/>
                                          </p:val>
                                        </p:tav>
                                      </p:tavLst>
                                    </p:anim>
                                    <p:animEffect transition="in" filter="fade">
                                      <p:cBhvr>
                                        <p:cTn id="43" dur="500"/>
                                        <p:tgtEl>
                                          <p:spTgt spid="5"/>
                                        </p:tgtEl>
                                      </p:cBhvr>
                                    </p:animEffect>
                                  </p:childTnLst>
                                </p:cTn>
                              </p:par>
                              <p:par>
                                <p:cTn id="44" presetID="6" presetClass="emph" presetSubtype="0" autoRev="1" fill="hold" grpId="1" nodeType="withEffect">
                                  <p:stCondLst>
                                    <p:cond delay="800"/>
                                  </p:stCondLst>
                                  <p:childTnLst>
                                    <p:animScale>
                                      <p:cBhvr>
                                        <p:cTn id="45" dur="250" fill="hold"/>
                                        <p:tgtEl>
                                          <p:spTgt spid="5"/>
                                        </p:tgtEl>
                                      </p:cBhvr>
                                      <p:by x="115000" y="115000"/>
                                    </p:animScale>
                                  </p:childTnLst>
                                </p:cTn>
                              </p:par>
                              <p:par>
                                <p:cTn id="46" presetID="53" presetClass="entr" presetSubtype="16" fill="hold" grpId="0" nodeType="withEffect">
                                  <p:stCondLst>
                                    <p:cond delay="400"/>
                                  </p:stCondLst>
                                  <p:childTnLst>
                                    <p:set>
                                      <p:cBhvr>
                                        <p:cTn id="47" dur="1" fill="hold">
                                          <p:stCondLst>
                                            <p:cond delay="0"/>
                                          </p:stCondLst>
                                        </p:cTn>
                                        <p:tgtEl>
                                          <p:spTgt spid="6"/>
                                        </p:tgtEl>
                                        <p:attrNameLst>
                                          <p:attrName>style.visibility</p:attrName>
                                        </p:attrNameLst>
                                      </p:cBhvr>
                                      <p:to>
                                        <p:strVal val="visible"/>
                                      </p:to>
                                    </p:set>
                                    <p:anim calcmode="lin" valueType="num">
                                      <p:cBhvr>
                                        <p:cTn id="48" dur="500" fill="hold"/>
                                        <p:tgtEl>
                                          <p:spTgt spid="6"/>
                                        </p:tgtEl>
                                        <p:attrNameLst>
                                          <p:attrName>ppt_w</p:attrName>
                                        </p:attrNameLst>
                                      </p:cBhvr>
                                      <p:tavLst>
                                        <p:tav tm="0">
                                          <p:val>
                                            <p:fltVal val="0"/>
                                          </p:val>
                                        </p:tav>
                                        <p:tav tm="100000">
                                          <p:val>
                                            <p:strVal val="#ppt_w"/>
                                          </p:val>
                                        </p:tav>
                                      </p:tavLst>
                                    </p:anim>
                                    <p:anim calcmode="lin" valueType="num">
                                      <p:cBhvr>
                                        <p:cTn id="49" dur="500" fill="hold"/>
                                        <p:tgtEl>
                                          <p:spTgt spid="6"/>
                                        </p:tgtEl>
                                        <p:attrNameLst>
                                          <p:attrName>ppt_h</p:attrName>
                                        </p:attrNameLst>
                                      </p:cBhvr>
                                      <p:tavLst>
                                        <p:tav tm="0">
                                          <p:val>
                                            <p:fltVal val="0"/>
                                          </p:val>
                                        </p:tav>
                                        <p:tav tm="100000">
                                          <p:val>
                                            <p:strVal val="#ppt_h"/>
                                          </p:val>
                                        </p:tav>
                                      </p:tavLst>
                                    </p:anim>
                                    <p:animEffect transition="in" filter="fade">
                                      <p:cBhvr>
                                        <p:cTn id="50" dur="500"/>
                                        <p:tgtEl>
                                          <p:spTgt spid="6"/>
                                        </p:tgtEl>
                                      </p:cBhvr>
                                    </p:animEffect>
                                  </p:childTnLst>
                                </p:cTn>
                              </p:par>
                              <p:par>
                                <p:cTn id="51" presetID="6" presetClass="emph" presetSubtype="0" autoRev="1" fill="hold" grpId="1" nodeType="withEffect">
                                  <p:stCondLst>
                                    <p:cond delay="800"/>
                                  </p:stCondLst>
                                  <p:childTnLst>
                                    <p:animScale>
                                      <p:cBhvr>
                                        <p:cTn id="52" dur="250" fill="hold"/>
                                        <p:tgtEl>
                                          <p:spTgt spid="6"/>
                                        </p:tgtEl>
                                      </p:cBhvr>
                                      <p:by x="115000" y="115000"/>
                                    </p:animScale>
                                  </p:childTnLst>
                                </p:cTn>
                              </p:par>
                              <p:par>
                                <p:cTn id="53" presetID="53" presetClass="entr" presetSubtype="16" fill="hold" grpId="0" nodeType="withEffect">
                                  <p:stCondLst>
                                    <p:cond delay="400"/>
                                  </p:stCondLst>
                                  <p:childTnLst>
                                    <p:set>
                                      <p:cBhvr>
                                        <p:cTn id="54" dur="1" fill="hold">
                                          <p:stCondLst>
                                            <p:cond delay="0"/>
                                          </p:stCondLst>
                                        </p:cTn>
                                        <p:tgtEl>
                                          <p:spTgt spid="7"/>
                                        </p:tgtEl>
                                        <p:attrNameLst>
                                          <p:attrName>style.visibility</p:attrName>
                                        </p:attrNameLst>
                                      </p:cBhvr>
                                      <p:to>
                                        <p:strVal val="visible"/>
                                      </p:to>
                                    </p:set>
                                    <p:anim calcmode="lin" valueType="num">
                                      <p:cBhvr>
                                        <p:cTn id="55" dur="500" fill="hold"/>
                                        <p:tgtEl>
                                          <p:spTgt spid="7"/>
                                        </p:tgtEl>
                                        <p:attrNameLst>
                                          <p:attrName>ppt_w</p:attrName>
                                        </p:attrNameLst>
                                      </p:cBhvr>
                                      <p:tavLst>
                                        <p:tav tm="0">
                                          <p:val>
                                            <p:fltVal val="0"/>
                                          </p:val>
                                        </p:tav>
                                        <p:tav tm="100000">
                                          <p:val>
                                            <p:strVal val="#ppt_w"/>
                                          </p:val>
                                        </p:tav>
                                      </p:tavLst>
                                    </p:anim>
                                    <p:anim calcmode="lin" valueType="num">
                                      <p:cBhvr>
                                        <p:cTn id="56" dur="500" fill="hold"/>
                                        <p:tgtEl>
                                          <p:spTgt spid="7"/>
                                        </p:tgtEl>
                                        <p:attrNameLst>
                                          <p:attrName>ppt_h</p:attrName>
                                        </p:attrNameLst>
                                      </p:cBhvr>
                                      <p:tavLst>
                                        <p:tav tm="0">
                                          <p:val>
                                            <p:fltVal val="0"/>
                                          </p:val>
                                        </p:tav>
                                        <p:tav tm="100000">
                                          <p:val>
                                            <p:strVal val="#ppt_h"/>
                                          </p:val>
                                        </p:tav>
                                      </p:tavLst>
                                    </p:anim>
                                    <p:animEffect transition="in" filter="fade">
                                      <p:cBhvr>
                                        <p:cTn id="57" dur="500"/>
                                        <p:tgtEl>
                                          <p:spTgt spid="7"/>
                                        </p:tgtEl>
                                      </p:cBhvr>
                                    </p:animEffect>
                                  </p:childTnLst>
                                </p:cTn>
                              </p:par>
                              <p:par>
                                <p:cTn id="58" presetID="6" presetClass="emph" presetSubtype="0" autoRev="1" fill="hold" grpId="1" nodeType="withEffect">
                                  <p:stCondLst>
                                    <p:cond delay="800"/>
                                  </p:stCondLst>
                                  <p:childTnLst>
                                    <p:animScale>
                                      <p:cBhvr>
                                        <p:cTn id="59" dur="250" fill="hold"/>
                                        <p:tgtEl>
                                          <p:spTgt spid="7"/>
                                        </p:tgtEl>
                                      </p:cBhvr>
                                      <p:by x="115000" y="115000"/>
                                    </p:animScale>
                                  </p:childTnLst>
                                </p:cTn>
                              </p:par>
                              <p:par>
                                <p:cTn id="60" presetID="53" presetClass="entr" presetSubtype="16" fill="hold" grpId="0" nodeType="withEffect">
                                  <p:stCondLst>
                                    <p:cond delay="400"/>
                                  </p:stCondLst>
                                  <p:childTnLst>
                                    <p:set>
                                      <p:cBhvr>
                                        <p:cTn id="61" dur="1" fill="hold">
                                          <p:stCondLst>
                                            <p:cond delay="0"/>
                                          </p:stCondLst>
                                        </p:cTn>
                                        <p:tgtEl>
                                          <p:spTgt spid="4"/>
                                        </p:tgtEl>
                                        <p:attrNameLst>
                                          <p:attrName>style.visibility</p:attrName>
                                        </p:attrNameLst>
                                      </p:cBhvr>
                                      <p:to>
                                        <p:strVal val="visible"/>
                                      </p:to>
                                    </p:set>
                                    <p:anim calcmode="lin" valueType="num">
                                      <p:cBhvr>
                                        <p:cTn id="62" dur="500" fill="hold"/>
                                        <p:tgtEl>
                                          <p:spTgt spid="4"/>
                                        </p:tgtEl>
                                        <p:attrNameLst>
                                          <p:attrName>ppt_w</p:attrName>
                                        </p:attrNameLst>
                                      </p:cBhvr>
                                      <p:tavLst>
                                        <p:tav tm="0">
                                          <p:val>
                                            <p:fltVal val="0"/>
                                          </p:val>
                                        </p:tav>
                                        <p:tav tm="100000">
                                          <p:val>
                                            <p:strVal val="#ppt_w"/>
                                          </p:val>
                                        </p:tav>
                                      </p:tavLst>
                                    </p:anim>
                                    <p:anim calcmode="lin" valueType="num">
                                      <p:cBhvr>
                                        <p:cTn id="63" dur="500" fill="hold"/>
                                        <p:tgtEl>
                                          <p:spTgt spid="4"/>
                                        </p:tgtEl>
                                        <p:attrNameLst>
                                          <p:attrName>ppt_h</p:attrName>
                                        </p:attrNameLst>
                                      </p:cBhvr>
                                      <p:tavLst>
                                        <p:tav tm="0">
                                          <p:val>
                                            <p:fltVal val="0"/>
                                          </p:val>
                                        </p:tav>
                                        <p:tav tm="100000">
                                          <p:val>
                                            <p:strVal val="#ppt_h"/>
                                          </p:val>
                                        </p:tav>
                                      </p:tavLst>
                                    </p:anim>
                                    <p:animEffect transition="in" filter="fade">
                                      <p:cBhvr>
                                        <p:cTn id="64" dur="500"/>
                                        <p:tgtEl>
                                          <p:spTgt spid="4"/>
                                        </p:tgtEl>
                                      </p:cBhvr>
                                    </p:animEffect>
                                  </p:childTnLst>
                                </p:cTn>
                              </p:par>
                              <p:par>
                                <p:cTn id="65" presetID="6" presetClass="emph" presetSubtype="0" autoRev="1" fill="hold" grpId="1" nodeType="withEffect">
                                  <p:stCondLst>
                                    <p:cond delay="800"/>
                                  </p:stCondLst>
                                  <p:childTnLst>
                                    <p:animScale>
                                      <p:cBhvr>
                                        <p:cTn id="66" dur="250" fill="hold"/>
                                        <p:tgtEl>
                                          <p:spTgt spid="4"/>
                                        </p:tgtEl>
                                      </p:cBhvr>
                                      <p:by x="115000" y="11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3" grpId="0" animBg="1"/>
      <p:bldP spid="3" grpId="1" animBg="1"/>
      <p:bldP spid="5" grpId="0" animBg="1"/>
      <p:bldP spid="5" grpId="1" animBg="1"/>
      <p:bldP spid="6" grpId="0" animBg="1"/>
      <p:bldP spid="6" grpId="1" animBg="1"/>
      <p:bldP spid="7" grpId="0" animBg="1"/>
      <p:bldP spid="7" grpId="1" animBg="1"/>
      <p:bldP spid="8" grpId="0"/>
      <p:bldP spid="9" grpId="0"/>
      <p:bldP spid="10" grpId="0"/>
      <p:bldP spid="11" grpId="0"/>
      <p:bldP spid="13" grpId="0"/>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828675"/>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a:solidFill>
                  <a:srgbClr val="FFFFFF"/>
                </a:solidFill>
                <a:latin typeface="微软雅黑" panose="020B0503020204020204" pitchFamily="34" charset="-122"/>
              </a:rPr>
              <a:t>设计方法</a:t>
            </a:r>
            <a:endParaRPr lang="zh-CN" altLang="en-US" sz="4800" b="1" dirty="0">
              <a:solidFill>
                <a:srgbClr val="FFFFFF"/>
              </a:solidFill>
              <a:latin typeface="微软雅黑" panose="020B0503020204020204" pitchFamily="34" charset="-122"/>
            </a:endParaRPr>
          </a:p>
        </p:txBody>
      </p:sp>
      <p:cxnSp>
        <p:nvCxnSpPr>
          <p:cNvPr id="8" name="直接连接符 7"/>
          <p:cNvCxnSpPr/>
          <p:nvPr/>
        </p:nvCxnSpPr>
        <p:spPr bwMode="auto">
          <a:xfrm>
            <a:off x="2640966" y="4570469"/>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Freeform 27"/>
          <p:cNvSpPr>
            <a:spLocks noEditPoints="1"/>
          </p:cNvSpPr>
          <p:nvPr/>
        </p:nvSpPr>
        <p:spPr bwMode="auto">
          <a:xfrm>
            <a:off x="5426108" y="1817478"/>
            <a:ext cx="1358726" cy="1199728"/>
          </a:xfrm>
          <a:custGeom>
            <a:avLst/>
            <a:gdLst>
              <a:gd name="T0" fmla="*/ 284 w 683"/>
              <a:gd name="T1" fmla="*/ 381 h 601"/>
              <a:gd name="T2" fmla="*/ 595 w 683"/>
              <a:gd name="T3" fmla="*/ 392 h 601"/>
              <a:gd name="T4" fmla="*/ 589 w 683"/>
              <a:gd name="T5" fmla="*/ 359 h 601"/>
              <a:gd name="T6" fmla="*/ 285 w 683"/>
              <a:gd name="T7" fmla="*/ 371 h 601"/>
              <a:gd name="T8" fmla="*/ 589 w 683"/>
              <a:gd name="T9" fmla="*/ 359 h 601"/>
              <a:gd name="T10" fmla="*/ 282 w 683"/>
              <a:gd name="T11" fmla="*/ 338 h 601"/>
              <a:gd name="T12" fmla="*/ 591 w 683"/>
              <a:gd name="T13" fmla="*/ 349 h 601"/>
              <a:gd name="T14" fmla="*/ 269 w 683"/>
              <a:gd name="T15" fmla="*/ 324 h 601"/>
              <a:gd name="T16" fmla="*/ 607 w 683"/>
              <a:gd name="T17" fmla="*/ 408 h 601"/>
              <a:gd name="T18" fmla="*/ 261 w 683"/>
              <a:gd name="T19" fmla="*/ 432 h 601"/>
              <a:gd name="T20" fmla="*/ 242 w 683"/>
              <a:gd name="T21" fmla="*/ 316 h 601"/>
              <a:gd name="T22" fmla="*/ 607 w 683"/>
              <a:gd name="T23" fmla="*/ 300 h 601"/>
              <a:gd name="T24" fmla="*/ 269 w 683"/>
              <a:gd name="T25" fmla="*/ 324 h 601"/>
              <a:gd name="T26" fmla="*/ 345 w 683"/>
              <a:gd name="T27" fmla="*/ 39 h 601"/>
              <a:gd name="T28" fmla="*/ 335 w 683"/>
              <a:gd name="T29" fmla="*/ 3 h 601"/>
              <a:gd name="T30" fmla="*/ 350 w 683"/>
              <a:gd name="T31" fmla="*/ 1 h 601"/>
              <a:gd name="T32" fmla="*/ 411 w 683"/>
              <a:gd name="T33" fmla="*/ 39 h 601"/>
              <a:gd name="T34" fmla="*/ 367 w 683"/>
              <a:gd name="T35" fmla="*/ 56 h 601"/>
              <a:gd name="T36" fmla="*/ 366 w 683"/>
              <a:gd name="T37" fmla="*/ 105 h 601"/>
              <a:gd name="T38" fmla="*/ 353 w 683"/>
              <a:gd name="T39" fmla="*/ 218 h 601"/>
              <a:gd name="T40" fmla="*/ 380 w 683"/>
              <a:gd name="T41" fmla="*/ 107 h 601"/>
              <a:gd name="T42" fmla="*/ 486 w 683"/>
              <a:gd name="T43" fmla="*/ 87 h 601"/>
              <a:gd name="T44" fmla="*/ 441 w 683"/>
              <a:gd name="T45" fmla="*/ 285 h 601"/>
              <a:gd name="T46" fmla="*/ 406 w 683"/>
              <a:gd name="T47" fmla="*/ 285 h 601"/>
              <a:gd name="T48" fmla="*/ 361 w 683"/>
              <a:gd name="T49" fmla="*/ 87 h 601"/>
              <a:gd name="T50" fmla="*/ 430 w 683"/>
              <a:gd name="T51" fmla="*/ 30 h 601"/>
              <a:gd name="T52" fmla="*/ 429 w 683"/>
              <a:gd name="T53" fmla="*/ 88 h 601"/>
              <a:gd name="T54" fmla="*/ 237 w 683"/>
              <a:gd name="T55" fmla="*/ 540 h 601"/>
              <a:gd name="T56" fmla="*/ 637 w 683"/>
              <a:gd name="T57" fmla="*/ 553 h 601"/>
              <a:gd name="T58" fmla="*/ 237 w 683"/>
              <a:gd name="T59" fmla="*/ 540 h 601"/>
              <a:gd name="T60" fmla="*/ 634 w 683"/>
              <a:gd name="T61" fmla="*/ 515 h 601"/>
              <a:gd name="T62" fmla="*/ 239 w 683"/>
              <a:gd name="T63" fmla="*/ 528 h 601"/>
              <a:gd name="T64" fmla="*/ 231 w 683"/>
              <a:gd name="T65" fmla="*/ 491 h 601"/>
              <a:gd name="T66" fmla="*/ 635 w 683"/>
              <a:gd name="T67" fmla="*/ 504 h 601"/>
              <a:gd name="T68" fmla="*/ 231 w 683"/>
              <a:gd name="T69" fmla="*/ 491 h 601"/>
              <a:gd name="T70" fmla="*/ 652 w 683"/>
              <a:gd name="T71" fmla="*/ 570 h 601"/>
              <a:gd name="T72" fmla="*/ 219 w 683"/>
              <a:gd name="T73" fmla="*/ 598 h 601"/>
              <a:gd name="T74" fmla="*/ 683 w 683"/>
              <a:gd name="T75" fmla="*/ 580 h 601"/>
              <a:gd name="T76" fmla="*/ 662 w 683"/>
              <a:gd name="T77" fmla="*/ 447 h 601"/>
              <a:gd name="T78" fmla="*/ 219 w 683"/>
              <a:gd name="T79" fmla="*/ 475 h 601"/>
              <a:gd name="T80" fmla="*/ 223 w 683"/>
              <a:gd name="T81" fmla="*/ 189 h 601"/>
              <a:gd name="T82" fmla="*/ 103 w 683"/>
              <a:gd name="T83" fmla="*/ 549 h 601"/>
              <a:gd name="T84" fmla="*/ 223 w 683"/>
              <a:gd name="T85" fmla="*/ 189 h 601"/>
              <a:gd name="T86" fmla="*/ 72 w 683"/>
              <a:gd name="T87" fmla="*/ 534 h 601"/>
              <a:gd name="T88" fmla="*/ 213 w 683"/>
              <a:gd name="T89" fmla="*/ 187 h 601"/>
              <a:gd name="T90" fmla="*/ 183 w 683"/>
              <a:gd name="T91" fmla="*/ 168 h 601"/>
              <a:gd name="T92" fmla="*/ 62 w 683"/>
              <a:gd name="T93" fmla="*/ 531 h 601"/>
              <a:gd name="T94" fmla="*/ 183 w 683"/>
              <a:gd name="T95" fmla="*/ 168 h 601"/>
              <a:gd name="T96" fmla="*/ 114 w 683"/>
              <a:gd name="T97" fmla="*/ 568 h 601"/>
              <a:gd name="T98" fmla="*/ 280 w 683"/>
              <a:gd name="T99" fmla="*/ 192 h 601"/>
              <a:gd name="T100" fmla="*/ 112 w 683"/>
              <a:gd name="T101" fmla="*/ 597 h 601"/>
              <a:gd name="T102" fmla="*/ 4 w 683"/>
              <a:gd name="T103" fmla="*/ 536 h 601"/>
              <a:gd name="T104" fmla="*/ 173 w 683"/>
              <a:gd name="T105" fmla="*/ 152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3" h="601">
                <a:moveTo>
                  <a:pt x="591" y="381"/>
                </a:moveTo>
                <a:lnTo>
                  <a:pt x="284" y="381"/>
                </a:lnTo>
                <a:cubicBezTo>
                  <a:pt x="284" y="385"/>
                  <a:pt x="283" y="389"/>
                  <a:pt x="282" y="392"/>
                </a:cubicBezTo>
                <a:lnTo>
                  <a:pt x="595" y="392"/>
                </a:lnTo>
                <a:cubicBezTo>
                  <a:pt x="593" y="389"/>
                  <a:pt x="592" y="385"/>
                  <a:pt x="591" y="381"/>
                </a:cubicBezTo>
                <a:close/>
                <a:moveTo>
                  <a:pt x="589" y="359"/>
                </a:moveTo>
                <a:lnTo>
                  <a:pt x="285" y="359"/>
                </a:lnTo>
                <a:cubicBezTo>
                  <a:pt x="285" y="363"/>
                  <a:pt x="285" y="367"/>
                  <a:pt x="285" y="371"/>
                </a:cubicBezTo>
                <a:lnTo>
                  <a:pt x="589" y="371"/>
                </a:lnTo>
                <a:cubicBezTo>
                  <a:pt x="588" y="367"/>
                  <a:pt x="588" y="363"/>
                  <a:pt x="589" y="359"/>
                </a:cubicBezTo>
                <a:close/>
                <a:moveTo>
                  <a:pt x="595" y="338"/>
                </a:moveTo>
                <a:lnTo>
                  <a:pt x="282" y="338"/>
                </a:lnTo>
                <a:cubicBezTo>
                  <a:pt x="283" y="342"/>
                  <a:pt x="284" y="345"/>
                  <a:pt x="284" y="349"/>
                </a:cubicBezTo>
                <a:lnTo>
                  <a:pt x="591" y="349"/>
                </a:lnTo>
                <a:cubicBezTo>
                  <a:pt x="592" y="345"/>
                  <a:pt x="593" y="341"/>
                  <a:pt x="595" y="338"/>
                </a:cubicBezTo>
                <a:close/>
                <a:moveTo>
                  <a:pt x="269" y="324"/>
                </a:moveTo>
                <a:lnTo>
                  <a:pt x="269" y="408"/>
                </a:lnTo>
                <a:lnTo>
                  <a:pt x="607" y="408"/>
                </a:lnTo>
                <a:lnTo>
                  <a:pt x="607" y="432"/>
                </a:lnTo>
                <a:lnTo>
                  <a:pt x="261" y="432"/>
                </a:lnTo>
                <a:cubicBezTo>
                  <a:pt x="251" y="432"/>
                  <a:pt x="242" y="425"/>
                  <a:pt x="242" y="416"/>
                </a:cubicBezTo>
                <a:lnTo>
                  <a:pt x="242" y="316"/>
                </a:lnTo>
                <a:cubicBezTo>
                  <a:pt x="242" y="307"/>
                  <a:pt x="251" y="300"/>
                  <a:pt x="261" y="300"/>
                </a:cubicBezTo>
                <a:lnTo>
                  <a:pt x="607" y="300"/>
                </a:lnTo>
                <a:lnTo>
                  <a:pt x="607" y="324"/>
                </a:lnTo>
                <a:lnTo>
                  <a:pt x="269" y="324"/>
                </a:lnTo>
                <a:close/>
                <a:moveTo>
                  <a:pt x="367" y="56"/>
                </a:moveTo>
                <a:cubicBezTo>
                  <a:pt x="354" y="55"/>
                  <a:pt x="348" y="48"/>
                  <a:pt x="345" y="39"/>
                </a:cubicBezTo>
                <a:cubicBezTo>
                  <a:pt x="342" y="31"/>
                  <a:pt x="343" y="26"/>
                  <a:pt x="343" y="18"/>
                </a:cubicBezTo>
                <a:cubicBezTo>
                  <a:pt x="342" y="8"/>
                  <a:pt x="336" y="5"/>
                  <a:pt x="335" y="3"/>
                </a:cubicBezTo>
                <a:cubicBezTo>
                  <a:pt x="335" y="2"/>
                  <a:pt x="337" y="1"/>
                  <a:pt x="341" y="1"/>
                </a:cubicBezTo>
                <a:cubicBezTo>
                  <a:pt x="344" y="1"/>
                  <a:pt x="347" y="0"/>
                  <a:pt x="350" y="1"/>
                </a:cubicBezTo>
                <a:cubicBezTo>
                  <a:pt x="356" y="1"/>
                  <a:pt x="365" y="2"/>
                  <a:pt x="366" y="2"/>
                </a:cubicBezTo>
                <a:cubicBezTo>
                  <a:pt x="385" y="6"/>
                  <a:pt x="409" y="16"/>
                  <a:pt x="411" y="39"/>
                </a:cubicBezTo>
                <a:cubicBezTo>
                  <a:pt x="413" y="49"/>
                  <a:pt x="412" y="61"/>
                  <a:pt x="402" y="65"/>
                </a:cubicBezTo>
                <a:cubicBezTo>
                  <a:pt x="395" y="55"/>
                  <a:pt x="378" y="57"/>
                  <a:pt x="367" y="56"/>
                </a:cubicBezTo>
                <a:close/>
                <a:moveTo>
                  <a:pt x="394" y="102"/>
                </a:moveTo>
                <a:cubicBezTo>
                  <a:pt x="385" y="99"/>
                  <a:pt x="378" y="99"/>
                  <a:pt x="366" y="105"/>
                </a:cubicBezTo>
                <a:cubicBezTo>
                  <a:pt x="342" y="116"/>
                  <a:pt x="331" y="144"/>
                  <a:pt x="333" y="169"/>
                </a:cubicBezTo>
                <a:cubicBezTo>
                  <a:pt x="334" y="186"/>
                  <a:pt x="341" y="205"/>
                  <a:pt x="353" y="218"/>
                </a:cubicBezTo>
                <a:cubicBezTo>
                  <a:pt x="349" y="207"/>
                  <a:pt x="346" y="195"/>
                  <a:pt x="345" y="184"/>
                </a:cubicBezTo>
                <a:cubicBezTo>
                  <a:pt x="343" y="154"/>
                  <a:pt x="354" y="121"/>
                  <a:pt x="380" y="107"/>
                </a:cubicBezTo>
                <a:cubicBezTo>
                  <a:pt x="385" y="105"/>
                  <a:pt x="390" y="103"/>
                  <a:pt x="394" y="102"/>
                </a:cubicBezTo>
                <a:close/>
                <a:moveTo>
                  <a:pt x="486" y="87"/>
                </a:moveTo>
                <a:cubicBezTo>
                  <a:pt x="519" y="102"/>
                  <a:pt x="539" y="139"/>
                  <a:pt x="537" y="182"/>
                </a:cubicBezTo>
                <a:cubicBezTo>
                  <a:pt x="533" y="239"/>
                  <a:pt x="490" y="285"/>
                  <a:pt x="441" y="285"/>
                </a:cubicBezTo>
                <a:cubicBezTo>
                  <a:pt x="435" y="285"/>
                  <a:pt x="429" y="280"/>
                  <a:pt x="424" y="278"/>
                </a:cubicBezTo>
                <a:cubicBezTo>
                  <a:pt x="418" y="280"/>
                  <a:pt x="412" y="285"/>
                  <a:pt x="406" y="285"/>
                </a:cubicBezTo>
                <a:cubicBezTo>
                  <a:pt x="357" y="285"/>
                  <a:pt x="315" y="239"/>
                  <a:pt x="311" y="182"/>
                </a:cubicBezTo>
                <a:cubicBezTo>
                  <a:pt x="308" y="139"/>
                  <a:pt x="329" y="102"/>
                  <a:pt x="361" y="87"/>
                </a:cubicBezTo>
                <a:cubicBezTo>
                  <a:pt x="385" y="75"/>
                  <a:pt x="397" y="79"/>
                  <a:pt x="417" y="88"/>
                </a:cubicBezTo>
                <a:cubicBezTo>
                  <a:pt x="415" y="72"/>
                  <a:pt x="414" y="48"/>
                  <a:pt x="430" y="30"/>
                </a:cubicBezTo>
                <a:cubicBezTo>
                  <a:pt x="434" y="28"/>
                  <a:pt x="443" y="32"/>
                  <a:pt x="443" y="40"/>
                </a:cubicBezTo>
                <a:cubicBezTo>
                  <a:pt x="430" y="55"/>
                  <a:pt x="429" y="76"/>
                  <a:pt x="429" y="88"/>
                </a:cubicBezTo>
                <a:cubicBezTo>
                  <a:pt x="450" y="79"/>
                  <a:pt x="462" y="75"/>
                  <a:pt x="486" y="87"/>
                </a:cubicBezTo>
                <a:close/>
                <a:moveTo>
                  <a:pt x="237" y="540"/>
                </a:moveTo>
                <a:lnTo>
                  <a:pt x="635" y="540"/>
                </a:lnTo>
                <a:cubicBezTo>
                  <a:pt x="635" y="544"/>
                  <a:pt x="636" y="549"/>
                  <a:pt x="637" y="553"/>
                </a:cubicBezTo>
                <a:lnTo>
                  <a:pt x="231" y="553"/>
                </a:lnTo>
                <a:cubicBezTo>
                  <a:pt x="234" y="549"/>
                  <a:pt x="236" y="545"/>
                  <a:pt x="237" y="540"/>
                </a:cubicBezTo>
                <a:close/>
                <a:moveTo>
                  <a:pt x="239" y="515"/>
                </a:moveTo>
                <a:lnTo>
                  <a:pt x="634" y="515"/>
                </a:lnTo>
                <a:cubicBezTo>
                  <a:pt x="634" y="520"/>
                  <a:pt x="634" y="524"/>
                  <a:pt x="634" y="528"/>
                </a:cubicBezTo>
                <a:lnTo>
                  <a:pt x="239" y="528"/>
                </a:lnTo>
                <a:cubicBezTo>
                  <a:pt x="240" y="524"/>
                  <a:pt x="240" y="520"/>
                  <a:pt x="239" y="515"/>
                </a:cubicBezTo>
                <a:close/>
                <a:moveTo>
                  <a:pt x="231" y="491"/>
                </a:moveTo>
                <a:lnTo>
                  <a:pt x="637" y="491"/>
                </a:lnTo>
                <a:cubicBezTo>
                  <a:pt x="636" y="495"/>
                  <a:pt x="635" y="499"/>
                  <a:pt x="635" y="504"/>
                </a:cubicBezTo>
                <a:lnTo>
                  <a:pt x="237" y="504"/>
                </a:lnTo>
                <a:cubicBezTo>
                  <a:pt x="236" y="499"/>
                  <a:pt x="234" y="495"/>
                  <a:pt x="231" y="491"/>
                </a:cubicBezTo>
                <a:close/>
                <a:moveTo>
                  <a:pt x="652" y="475"/>
                </a:moveTo>
                <a:lnTo>
                  <a:pt x="652" y="570"/>
                </a:lnTo>
                <a:lnTo>
                  <a:pt x="219" y="570"/>
                </a:lnTo>
                <a:lnTo>
                  <a:pt x="219" y="598"/>
                </a:lnTo>
                <a:lnTo>
                  <a:pt x="662" y="598"/>
                </a:lnTo>
                <a:cubicBezTo>
                  <a:pt x="674" y="598"/>
                  <a:pt x="683" y="590"/>
                  <a:pt x="683" y="580"/>
                </a:cubicBezTo>
                <a:lnTo>
                  <a:pt x="683" y="465"/>
                </a:lnTo>
                <a:cubicBezTo>
                  <a:pt x="683" y="455"/>
                  <a:pt x="674" y="447"/>
                  <a:pt x="662" y="447"/>
                </a:cubicBezTo>
                <a:lnTo>
                  <a:pt x="219" y="447"/>
                </a:lnTo>
                <a:lnTo>
                  <a:pt x="219" y="475"/>
                </a:lnTo>
                <a:lnTo>
                  <a:pt x="652" y="475"/>
                </a:lnTo>
                <a:close/>
                <a:moveTo>
                  <a:pt x="223" y="189"/>
                </a:moveTo>
                <a:lnTo>
                  <a:pt x="93" y="543"/>
                </a:lnTo>
                <a:cubicBezTo>
                  <a:pt x="97" y="545"/>
                  <a:pt x="100" y="547"/>
                  <a:pt x="103" y="549"/>
                </a:cubicBezTo>
                <a:lnTo>
                  <a:pt x="236" y="188"/>
                </a:lnTo>
                <a:cubicBezTo>
                  <a:pt x="232" y="189"/>
                  <a:pt x="228" y="189"/>
                  <a:pt x="223" y="189"/>
                </a:cubicBezTo>
                <a:close/>
                <a:moveTo>
                  <a:pt x="201" y="183"/>
                </a:moveTo>
                <a:lnTo>
                  <a:pt x="72" y="534"/>
                </a:lnTo>
                <a:cubicBezTo>
                  <a:pt x="76" y="535"/>
                  <a:pt x="79" y="537"/>
                  <a:pt x="83" y="538"/>
                </a:cubicBezTo>
                <a:lnTo>
                  <a:pt x="213" y="187"/>
                </a:lnTo>
                <a:cubicBezTo>
                  <a:pt x="209" y="186"/>
                  <a:pt x="205" y="185"/>
                  <a:pt x="201" y="183"/>
                </a:cubicBezTo>
                <a:close/>
                <a:moveTo>
                  <a:pt x="183" y="168"/>
                </a:moveTo>
                <a:lnTo>
                  <a:pt x="50" y="529"/>
                </a:lnTo>
                <a:cubicBezTo>
                  <a:pt x="53" y="530"/>
                  <a:pt x="57" y="531"/>
                  <a:pt x="62" y="531"/>
                </a:cubicBezTo>
                <a:lnTo>
                  <a:pt x="192" y="177"/>
                </a:lnTo>
                <a:cubicBezTo>
                  <a:pt x="189" y="175"/>
                  <a:pt x="185" y="172"/>
                  <a:pt x="183" y="168"/>
                </a:cubicBezTo>
                <a:close/>
                <a:moveTo>
                  <a:pt x="31" y="537"/>
                </a:moveTo>
                <a:lnTo>
                  <a:pt x="114" y="568"/>
                </a:lnTo>
                <a:lnTo>
                  <a:pt x="256" y="183"/>
                </a:lnTo>
                <a:lnTo>
                  <a:pt x="280" y="192"/>
                </a:lnTo>
                <a:lnTo>
                  <a:pt x="135" y="585"/>
                </a:lnTo>
                <a:cubicBezTo>
                  <a:pt x="131" y="595"/>
                  <a:pt x="121" y="601"/>
                  <a:pt x="112" y="597"/>
                </a:cubicBezTo>
                <a:lnTo>
                  <a:pt x="13" y="561"/>
                </a:lnTo>
                <a:cubicBezTo>
                  <a:pt x="4" y="558"/>
                  <a:pt x="0" y="547"/>
                  <a:pt x="4" y="536"/>
                </a:cubicBezTo>
                <a:lnTo>
                  <a:pt x="149" y="144"/>
                </a:lnTo>
                <a:lnTo>
                  <a:pt x="173" y="152"/>
                </a:lnTo>
                <a:lnTo>
                  <a:pt x="31" y="537"/>
                </a:lnTo>
                <a:close/>
              </a:path>
            </a:pathLst>
          </a:custGeom>
          <a:solidFill>
            <a:schemeClr val="accent1"/>
          </a:solidFill>
          <a:ln>
            <a:noFill/>
          </a:ln>
          <a:effectLst>
            <a:outerShdw blurRad="63500" sx="102000" sy="102000" algn="ctr" rotWithShape="0">
              <a:prstClr val="black">
                <a:alpha val="40000"/>
              </a:prstClr>
            </a:outerShdw>
          </a:effectLst>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1800">
              <a:ea typeface="宋体" panose="02010600030101010101" pitchFamily="2" charset="-122"/>
            </a:endParaRPr>
          </a:p>
        </p:txBody>
      </p:sp>
      <p:sp>
        <p:nvSpPr>
          <p:cNvPr id="32" name="灯片编号占位符 3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6" presetClass="emph" presetSubtype="0" autoRev="1" fill="hold" grpId="1" nodeType="withEffect">
                                      <p:stCondLst>
                                        <p:cond delay="400"/>
                                      </p:stCondLst>
                                      <p:childTnLst>
                                        <p:animScale>
                                          <p:cBhvr>
                                            <p:cTn id="27" dur="250" fill="hold"/>
                                            <p:tgtEl>
                                              <p:spTgt spid="16"/>
                                            </p:tgtEl>
                                          </p:cBhvr>
                                          <p:by x="115000" y="115000"/>
                                        </p:animScale>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outVertical)">
                                          <p:cBhvr>
                                            <p:cTn id="31" dur="500"/>
                                            <p:tgtEl>
                                              <p:spTgt spid="8"/>
                                            </p:tgtEl>
                                          </p:cBhvr>
                                        </p:animEffect>
                                      </p:childTnLst>
                                    </p:cTn>
                                  </p:par>
                                  <p:par>
                                    <p:cTn id="32" presetID="2" presetClass="entr" presetSubtype="4"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6" grpId="0" animBg="1"/>
          <p:bldP spid="16" grpId="1" animBg="1"/>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p:cTn id="18" dur="500" fill="hold"/>
                                            <p:tgtEl>
                                              <p:spTgt spid="4"/>
                                            </p:tgtEl>
                                            <p:attrNameLst>
                                              <p:attrName>ppt_w</p:attrName>
                                            </p:attrNameLst>
                                          </p:cBhvr>
                                          <p:tavLst>
                                            <p:tav tm="0">
                                              <p:val>
                                                <p:fltVal val="0"/>
                                              </p:val>
                                            </p:tav>
                                            <p:tav tm="100000">
                                              <p:val>
                                                <p:strVal val="#ppt_w"/>
                                              </p:val>
                                            </p:tav>
                                          </p:tavLst>
                                        </p:anim>
                                        <p:anim calcmode="lin" valueType="num">
                                          <p:cBhvr>
                                            <p:cTn id="19" dur="500" fill="hold"/>
                                            <p:tgtEl>
                                              <p:spTgt spid="4"/>
                                            </p:tgtEl>
                                            <p:attrNameLst>
                                              <p:attrName>ppt_h</p:attrName>
                                            </p:attrNameLst>
                                          </p:cBhvr>
                                          <p:tavLst>
                                            <p:tav tm="0">
                                              <p:val>
                                                <p:fltVal val="0"/>
                                              </p:val>
                                            </p:tav>
                                            <p:tav tm="100000">
                                              <p:val>
                                                <p:strVal val="#ppt_h"/>
                                              </p:val>
                                            </p:tav>
                                          </p:tavLst>
                                        </p:anim>
                                        <p:animEffect transition="in" filter="fade">
                                          <p:cBhvr>
                                            <p:cTn id="20" dur="500"/>
                                            <p:tgtEl>
                                              <p:spTgt spid="4"/>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 calcmode="lin" valueType="num">
                                          <p:cBhvr>
                                            <p:cTn id="23" dur="500" fill="hold"/>
                                            <p:tgtEl>
                                              <p:spTgt spid="16"/>
                                            </p:tgtEl>
                                            <p:attrNameLst>
                                              <p:attrName>ppt_w</p:attrName>
                                            </p:attrNameLst>
                                          </p:cBhvr>
                                          <p:tavLst>
                                            <p:tav tm="0">
                                              <p:val>
                                                <p:fltVal val="0"/>
                                              </p:val>
                                            </p:tav>
                                            <p:tav tm="100000">
                                              <p:val>
                                                <p:strVal val="#ppt_w"/>
                                              </p:val>
                                            </p:tav>
                                          </p:tavLst>
                                        </p:anim>
                                        <p:anim calcmode="lin" valueType="num">
                                          <p:cBhvr>
                                            <p:cTn id="24" dur="500" fill="hold"/>
                                            <p:tgtEl>
                                              <p:spTgt spid="16"/>
                                            </p:tgtEl>
                                            <p:attrNameLst>
                                              <p:attrName>ppt_h</p:attrName>
                                            </p:attrNameLst>
                                          </p:cBhvr>
                                          <p:tavLst>
                                            <p:tav tm="0">
                                              <p:val>
                                                <p:fltVal val="0"/>
                                              </p:val>
                                            </p:tav>
                                            <p:tav tm="100000">
                                              <p:val>
                                                <p:strVal val="#ppt_h"/>
                                              </p:val>
                                            </p:tav>
                                          </p:tavLst>
                                        </p:anim>
                                        <p:animEffect transition="in" filter="fade">
                                          <p:cBhvr>
                                            <p:cTn id="25" dur="500"/>
                                            <p:tgtEl>
                                              <p:spTgt spid="16"/>
                                            </p:tgtEl>
                                          </p:cBhvr>
                                        </p:animEffect>
                                      </p:childTnLst>
                                    </p:cTn>
                                  </p:par>
                                  <p:par>
                                    <p:cTn id="26" presetID="6" presetClass="emph" presetSubtype="0" autoRev="1" fill="hold" grpId="1" nodeType="withEffect">
                                      <p:stCondLst>
                                        <p:cond delay="400"/>
                                      </p:stCondLst>
                                      <p:childTnLst>
                                        <p:animScale>
                                          <p:cBhvr>
                                            <p:cTn id="27" dur="250" fill="hold"/>
                                            <p:tgtEl>
                                              <p:spTgt spid="16"/>
                                            </p:tgtEl>
                                          </p:cBhvr>
                                          <p:by x="115000" y="115000"/>
                                        </p:animScale>
                                      </p:childTnLst>
                                    </p:cTn>
                                  </p:par>
                                </p:childTnLst>
                              </p:cTn>
                            </p:par>
                            <p:par>
                              <p:cTn id="28" fill="hold">
                                <p:stCondLst>
                                  <p:cond delay="500"/>
                                </p:stCondLst>
                                <p:childTnLst>
                                  <p:par>
                                    <p:cTn id="29" presetID="16" presetClass="entr" presetSubtype="37"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barn(outVertical)">
                                          <p:cBhvr>
                                            <p:cTn id="31" dur="500"/>
                                            <p:tgtEl>
                                              <p:spTgt spid="8"/>
                                            </p:tgtEl>
                                          </p:cBhvr>
                                        </p:animEffect>
                                      </p:childTnLst>
                                    </p:cTn>
                                  </p:par>
                                  <p:par>
                                    <p:cTn id="32" presetID="2" presetClass="entr" presetSubtype="4"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ppt_x"/>
                                              </p:val>
                                            </p:tav>
                                            <p:tav tm="100000">
                                              <p:val>
                                                <p:strVal val="#ppt_x"/>
                                              </p:val>
                                            </p:tav>
                                          </p:tavLst>
                                        </p:anim>
                                        <p:anim calcmode="lin" valueType="num">
                                          <p:cBhvr additive="base">
                                            <p:cTn id="3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16" grpId="0" animBg="1"/>
          <p:bldP spid="16" grpId="1" animBg="1"/>
          <p:bldP spid="33" grpId="0" animBg="1"/>
          <p:bldP spid="34"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矩形 164">
            <a:hlinkClick r:id="rId1"/>
          </p:cNvPr>
          <p:cNvSpPr/>
          <p:nvPr/>
        </p:nvSpPr>
        <p:spPr>
          <a:xfrm>
            <a:off x="862845" y="2204864"/>
            <a:ext cx="3005968" cy="2199821"/>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w="28575"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chemeClr val="bg1"/>
              </a:solidFill>
              <a:effectLst/>
              <a:uLnTx/>
              <a:uFillTx/>
              <a:latin typeface="Calibri" panose="020F0502020204030204"/>
              <a:ea typeface="微软雅黑" panose="020B0503020204020204" pitchFamily="34" charset="-122"/>
              <a:cs typeface="+mn-ea"/>
              <a:sym typeface="+mn-lt"/>
            </a:endParaRPr>
          </a:p>
        </p:txBody>
      </p:sp>
      <p:sp>
        <p:nvSpPr>
          <p:cNvPr id="166" name="文本框 165"/>
          <p:cNvSpPr txBox="1"/>
          <p:nvPr/>
        </p:nvSpPr>
        <p:spPr>
          <a:xfrm>
            <a:off x="1056640" y="4645025"/>
            <a:ext cx="2618740" cy="483235"/>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400" b="0" i="0" u="none" strike="noStrike" kern="0" cap="none" spc="0" normalizeH="0" baseline="0" noProof="0" dirty="0" smtClean="0">
                <a:ln>
                  <a:noFill/>
                </a:ln>
                <a:solidFill>
                  <a:schemeClr val="bg1"/>
                </a:solidFill>
                <a:effectLst/>
                <a:uLnTx/>
                <a:uFillTx/>
                <a:latin typeface="Calibri" panose="020F0502020204030204"/>
                <a:cs typeface="+mn-ea"/>
                <a:sym typeface="+mn-lt"/>
              </a:rPr>
              <a:t>Unity3D</a:t>
            </a:r>
            <a:r>
              <a:rPr kumimoji="0" lang="zh-CN" altLang="en-US" sz="2400" b="0" i="0" u="none" strike="noStrike" kern="0" cap="none" spc="0" normalizeH="0" baseline="0" noProof="0" dirty="0" smtClean="0">
                <a:ln>
                  <a:noFill/>
                </a:ln>
                <a:solidFill>
                  <a:schemeClr val="bg1"/>
                </a:solidFill>
                <a:effectLst/>
                <a:uLnTx/>
                <a:uFillTx/>
                <a:latin typeface="Calibri" panose="020F0502020204030204"/>
                <a:cs typeface="+mn-ea"/>
                <a:sym typeface="+mn-lt"/>
              </a:rPr>
              <a:t>游戏引擎</a:t>
            </a:r>
            <a:endParaRPr kumimoji="0" lang="zh-CN" altLang="en-US" sz="2400" b="0" i="0" u="none" strike="noStrike" kern="0" cap="none" spc="0" normalizeH="0" baseline="0" noProof="0" dirty="0" smtClean="0">
              <a:ln>
                <a:noFill/>
              </a:ln>
              <a:solidFill>
                <a:schemeClr val="bg1"/>
              </a:solidFill>
              <a:effectLst/>
              <a:uLnTx/>
              <a:uFillTx/>
              <a:latin typeface="Calibri" panose="020F0502020204030204"/>
              <a:cs typeface="+mn-ea"/>
              <a:sym typeface="+mn-lt"/>
            </a:endParaRPr>
          </a:p>
        </p:txBody>
      </p:sp>
      <p:sp>
        <p:nvSpPr>
          <p:cNvPr id="167" name="文本框 166"/>
          <p:cNvSpPr txBox="1"/>
          <p:nvPr/>
        </p:nvSpPr>
        <p:spPr>
          <a:xfrm>
            <a:off x="1056091" y="5106565"/>
            <a:ext cx="2619476" cy="1482090"/>
          </a:xfrm>
          <a:prstGeom prst="rect">
            <a:avLst/>
          </a:prstGeom>
          <a:noFill/>
        </p:spPr>
        <p:txBody>
          <a:bodyPr wrap="square" rtlCol="0">
            <a:spAutoFit/>
          </a:bodyPr>
          <a:lstStyle/>
          <a:p>
            <a:pPr lvl="0" algn="ctr"/>
            <a:r>
              <a:rPr kumimoji="0" lang="zh-CN" altLang="en-US" b="0" i="0" u="none" strike="noStrike" kern="0" cap="none" spc="0" normalizeH="0" baseline="0" dirty="0">
                <a:solidFill>
                  <a:schemeClr val="bg1"/>
                </a:solidFill>
                <a:latin typeface="Calibri" panose="020F0502020204030204"/>
                <a:cs typeface="+mn-ea"/>
                <a:sym typeface="+mn-lt"/>
              </a:rPr>
              <a:t>Unity是当前成熟的能够比较突出地成功解决平台移植和实现问题的3D引擎，最新版本支持</a:t>
            </a:r>
            <a:r>
              <a:rPr kumimoji="0" lang="en-US" altLang="zh-CN" b="0" i="0" u="none" strike="noStrike" kern="0" cap="none" spc="0" normalizeH="0" baseline="0" dirty="0">
                <a:solidFill>
                  <a:schemeClr val="bg1"/>
                </a:solidFill>
                <a:latin typeface="Calibri" panose="020F0502020204030204"/>
                <a:cs typeface="+mn-ea"/>
                <a:sym typeface="+mn-lt"/>
              </a:rPr>
              <a:t>VR</a:t>
            </a:r>
            <a:r>
              <a:rPr kumimoji="0" lang="zh-CN" altLang="en-US" b="0" i="0" u="none" strike="noStrike" kern="0" cap="none" spc="0" normalizeH="0" baseline="0" dirty="0">
                <a:solidFill>
                  <a:schemeClr val="bg1"/>
                </a:solidFill>
                <a:latin typeface="Calibri" panose="020F0502020204030204"/>
                <a:cs typeface="+mn-ea"/>
                <a:sym typeface="+mn-lt"/>
              </a:rPr>
              <a:t>开发</a:t>
            </a:r>
            <a:endParaRPr kumimoji="0" lang="zh-CN" altLang="en-US" b="0" i="0" u="none" strike="noStrike" kern="0" cap="none" spc="0" normalizeH="0" baseline="0" dirty="0">
              <a:solidFill>
                <a:schemeClr val="bg1"/>
              </a:solidFill>
              <a:latin typeface="Calibri" panose="020F0502020204030204"/>
              <a:cs typeface="+mn-ea"/>
              <a:sym typeface="+mn-lt"/>
            </a:endParaRPr>
          </a:p>
        </p:txBody>
      </p:sp>
      <p:sp>
        <p:nvSpPr>
          <p:cNvPr id="177" name="矩形 176">
            <a:hlinkClick r:id="rId1"/>
          </p:cNvPr>
          <p:cNvSpPr/>
          <p:nvPr/>
        </p:nvSpPr>
        <p:spPr>
          <a:xfrm>
            <a:off x="4593016" y="2204864"/>
            <a:ext cx="3005968" cy="2199821"/>
          </a:xfrm>
          <a:prstGeom prst="rect">
            <a:avLst/>
          </a:prstGeom>
          <a:blipFill dpi="0" rotWithShape="1">
            <a:blip r:embed="rId3" cstate="print">
              <a:extLst>
                <a:ext uri="{28A0092B-C50C-407E-A947-70E740481C1C}">
                  <a14:useLocalDpi xmlns:a14="http://schemas.microsoft.com/office/drawing/2010/main" val="0"/>
                </a:ext>
              </a:extLst>
            </a:blip>
            <a:srcRect/>
            <a:stretch>
              <a:fillRect/>
            </a:stretch>
          </a:blipFill>
          <a:ln w="28575"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chemeClr val="bg1"/>
              </a:solidFill>
              <a:effectLst/>
              <a:uLnTx/>
              <a:uFillTx/>
              <a:latin typeface="Calibri" panose="020F0502020204030204"/>
              <a:ea typeface="微软雅黑" panose="020B0503020204020204" pitchFamily="34" charset="-122"/>
              <a:cs typeface="+mn-ea"/>
              <a:sym typeface="+mn-lt"/>
            </a:endParaRPr>
          </a:p>
        </p:txBody>
      </p:sp>
      <p:sp>
        <p:nvSpPr>
          <p:cNvPr id="178" name="文本框 177"/>
          <p:cNvSpPr txBox="1"/>
          <p:nvPr/>
        </p:nvSpPr>
        <p:spPr>
          <a:xfrm>
            <a:off x="5085475" y="4644900"/>
            <a:ext cx="2020776" cy="460375"/>
          </a:xfrm>
          <a:prstGeom prst="rect">
            <a:avLst/>
          </a:prstGeom>
          <a:noFill/>
        </p:spPr>
        <p:txBody>
          <a:bodyPr wrap="square" rtlCol="0">
            <a:spAutoFit/>
          </a:bodyPr>
          <a:lstStyle/>
          <a:p>
            <a:pPr lvl="0" algn="ctr">
              <a:defRPr/>
            </a:pPr>
            <a:r>
              <a:rPr lang="en-US" altLang="zh-CN" sz="2400" kern="0" dirty="0">
                <a:solidFill>
                  <a:schemeClr val="bg1"/>
                </a:solidFill>
                <a:latin typeface="Calibri" panose="020F0502020204030204"/>
                <a:cs typeface="+mn-ea"/>
                <a:sym typeface="+mn-lt"/>
              </a:rPr>
              <a:t>NGUI</a:t>
            </a:r>
            <a:endParaRPr lang="en-US" altLang="zh-CN" sz="2400" kern="0" dirty="0">
              <a:solidFill>
                <a:schemeClr val="bg1"/>
              </a:solidFill>
              <a:latin typeface="Calibri" panose="020F0502020204030204"/>
              <a:cs typeface="+mn-ea"/>
              <a:sym typeface="+mn-lt"/>
            </a:endParaRPr>
          </a:p>
        </p:txBody>
      </p:sp>
      <p:sp>
        <p:nvSpPr>
          <p:cNvPr id="179" name="文本框 178"/>
          <p:cNvSpPr txBox="1"/>
          <p:nvPr/>
        </p:nvSpPr>
        <p:spPr>
          <a:xfrm>
            <a:off x="4786262" y="5106565"/>
            <a:ext cx="2619476" cy="1207770"/>
          </a:xfrm>
          <a:prstGeom prst="rect">
            <a:avLst/>
          </a:prstGeom>
          <a:noFill/>
        </p:spPr>
        <p:txBody>
          <a:bodyPr wrap="square" rtlCol="0">
            <a:spAutoFit/>
          </a:bodyPr>
          <a:lstStyle/>
          <a:p>
            <a:pPr lvl="0" algn="ctr"/>
            <a:r>
              <a:rPr lang="zh-CN" altLang="en-US" kern="0" dirty="0">
                <a:solidFill>
                  <a:schemeClr val="bg1"/>
                </a:solidFill>
                <a:latin typeface="Calibri" panose="020F0502020204030204"/>
                <a:cs typeface="+mn-ea"/>
                <a:sym typeface="+mn-lt"/>
              </a:rPr>
              <a:t>NGUI进行界面设计</a:t>
            </a:r>
            <a:endParaRPr lang="zh-CN" altLang="en-US" kern="0" dirty="0">
              <a:solidFill>
                <a:schemeClr val="bg1"/>
              </a:solidFill>
              <a:latin typeface="Calibri" panose="020F0502020204030204"/>
              <a:cs typeface="+mn-ea"/>
              <a:sym typeface="+mn-lt"/>
            </a:endParaRPr>
          </a:p>
          <a:p>
            <a:pPr lvl="0" algn="ctr"/>
            <a:r>
              <a:rPr lang="zh-CN" altLang="en-US" kern="0" dirty="0">
                <a:solidFill>
                  <a:schemeClr val="bg1"/>
                </a:solidFill>
                <a:latin typeface="Calibri" panose="020F0502020204030204"/>
                <a:cs typeface="+mn-ea"/>
                <a:sym typeface="+mn-lt"/>
              </a:rPr>
              <a:t>NGUI是严格遵循KISS原则，提供强大的UI系统和事件通知框架。</a:t>
            </a:r>
            <a:endParaRPr lang="zh-CN" altLang="en-US" kern="0" dirty="0">
              <a:solidFill>
                <a:schemeClr val="bg1"/>
              </a:solidFill>
              <a:latin typeface="Calibri" panose="020F0502020204030204"/>
              <a:cs typeface="+mn-ea"/>
              <a:sym typeface="+mn-lt"/>
            </a:endParaRPr>
          </a:p>
        </p:txBody>
      </p:sp>
      <p:sp>
        <p:nvSpPr>
          <p:cNvPr id="181" name="矩形 180">
            <a:hlinkClick r:id="rId1"/>
          </p:cNvPr>
          <p:cNvSpPr/>
          <p:nvPr/>
        </p:nvSpPr>
        <p:spPr>
          <a:xfrm>
            <a:off x="8256270" y="2204720"/>
            <a:ext cx="3935730" cy="2199640"/>
          </a:xfrm>
          <a:prstGeom prst="rect">
            <a:avLst/>
          </a:prstGeom>
          <a:blipFill dpi="0" rotWithShape="1">
            <a:blip r:embed="rId4" cstate="print">
              <a:extLst>
                <a:ext uri="{28A0092B-C50C-407E-A947-70E740481C1C}">
                  <a14:useLocalDpi xmlns:a14="http://schemas.microsoft.com/office/drawing/2010/main" val="0"/>
                </a:ext>
              </a:extLst>
            </a:blip>
            <a:srcRect/>
            <a:stretch>
              <a:fillRect/>
            </a:stretch>
          </a:blipFill>
          <a:ln w="28575" cap="flat" cmpd="sng" algn="ctr">
            <a:solidFill>
              <a:schemeClr val="bg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chemeClr val="bg1"/>
              </a:solidFill>
              <a:effectLst/>
              <a:uLnTx/>
              <a:uFillTx/>
              <a:latin typeface="Calibri" panose="020F0502020204030204"/>
              <a:ea typeface="微软雅黑" panose="020B0503020204020204" pitchFamily="34" charset="-122"/>
              <a:cs typeface="+mn-ea"/>
              <a:sym typeface="+mn-lt"/>
            </a:endParaRPr>
          </a:p>
        </p:txBody>
      </p:sp>
      <p:sp>
        <p:nvSpPr>
          <p:cNvPr id="182" name="原创设计小乖qq:2013440355"/>
          <p:cNvSpPr txBox="1"/>
          <p:nvPr/>
        </p:nvSpPr>
        <p:spPr>
          <a:xfrm>
            <a:off x="8682990" y="4645025"/>
            <a:ext cx="2574925" cy="460375"/>
          </a:xfrm>
          <a:prstGeom prst="rect">
            <a:avLst/>
          </a:prstGeom>
          <a:noFill/>
        </p:spPr>
        <p:txBody>
          <a:bodyPr wrap="square" rtlCol="0">
            <a:spAutoFit/>
          </a:bodyPr>
          <a:lstStyle/>
          <a:p>
            <a:pPr lvl="0" algn="l">
              <a:defRPr/>
            </a:pPr>
            <a:r>
              <a:rPr lang="en-US" altLang="zh-CN" sz="2400" kern="0" dirty="0">
                <a:solidFill>
                  <a:schemeClr val="bg1"/>
                </a:solidFill>
                <a:latin typeface="Calibri" panose="020F0502020204030204"/>
                <a:cs typeface="+mn-ea"/>
                <a:sym typeface="+mn-lt"/>
              </a:rPr>
              <a:t>Google CardBoard</a:t>
            </a:r>
            <a:endParaRPr lang="en-US" altLang="zh-CN" sz="2400" kern="0" dirty="0">
              <a:solidFill>
                <a:schemeClr val="bg1"/>
              </a:solidFill>
              <a:latin typeface="Calibri" panose="020F0502020204030204"/>
              <a:cs typeface="+mn-ea"/>
              <a:sym typeface="+mn-lt"/>
            </a:endParaRPr>
          </a:p>
        </p:txBody>
      </p:sp>
      <p:sp>
        <p:nvSpPr>
          <p:cNvPr id="183" name="文本框 182"/>
          <p:cNvSpPr txBox="1"/>
          <p:nvPr/>
        </p:nvSpPr>
        <p:spPr>
          <a:xfrm>
            <a:off x="8449486" y="5106565"/>
            <a:ext cx="2619476" cy="1476375"/>
          </a:xfrm>
          <a:prstGeom prst="rect">
            <a:avLst/>
          </a:prstGeom>
          <a:noFill/>
        </p:spPr>
        <p:txBody>
          <a:bodyPr wrap="square" rtlCol="0">
            <a:spAutoFit/>
          </a:bodyPr>
          <a:lstStyle/>
          <a:p>
            <a:pPr lvl="0" algn="ctr"/>
            <a:r>
              <a:rPr lang="zh-CN" altLang="en-US" kern="0" dirty="0">
                <a:solidFill>
                  <a:schemeClr val="bg1"/>
                </a:solidFill>
                <a:latin typeface="Calibri" panose="020F0502020204030204"/>
                <a:cs typeface="+mn-ea"/>
                <a:sym typeface="+mn-lt"/>
              </a:rPr>
              <a:t>Google提供给VR开发者的一套插件，包含一个样例，几个脚本文件，开发者可以直接在其基础上二次开发。</a:t>
            </a:r>
            <a:endParaRPr lang="zh-CN" altLang="en-US" kern="0" dirty="0">
              <a:solidFill>
                <a:schemeClr val="bg1"/>
              </a:solidFill>
              <a:latin typeface="Calibri" panose="020F0502020204030204"/>
              <a:cs typeface="+mn-ea"/>
              <a:sym typeface="+mn-lt"/>
            </a:endParaRPr>
          </a:p>
        </p:txBody>
      </p:sp>
      <p:grpSp>
        <p:nvGrpSpPr>
          <p:cNvPr id="19" name="组合 18"/>
          <p:cNvGrpSpPr/>
          <p:nvPr/>
        </p:nvGrpSpPr>
        <p:grpSpPr>
          <a:xfrm>
            <a:off x="0" y="331837"/>
            <a:ext cx="12192000" cy="720626"/>
            <a:chOff x="0" y="331837"/>
            <a:chExt cx="12192000" cy="720626"/>
          </a:xfrm>
        </p:grpSpPr>
        <p:sp>
          <p:nvSpPr>
            <p:cNvPr id="20" name="矩形 19"/>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722120" y="368985"/>
              <a:ext cx="2304256" cy="645160"/>
            </a:xfrm>
            <a:prstGeom prst="rect">
              <a:avLst/>
            </a:prstGeom>
            <a:noFill/>
          </p:spPr>
          <p:txBody>
            <a:bodyPr wrap="square" rtlCol="0">
              <a:spAutoFit/>
            </a:bodyPr>
            <a:lstStyle/>
            <a:p>
              <a:r>
                <a:rPr lang="zh-CN" altLang="en-US" sz="3600" dirty="0" smtClean="0"/>
                <a:t>设计方法</a:t>
              </a:r>
              <a:endParaRPr lang="zh-CN" altLang="en-US" sz="3600" dirty="0" smtClean="0"/>
            </a:p>
          </p:txBody>
        </p:sp>
        <p:sp>
          <p:nvSpPr>
            <p:cNvPr id="23" name="矩形 22"/>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3124835" y="430262"/>
              <a:ext cx="6642735" cy="521970"/>
            </a:xfrm>
            <a:prstGeom prst="rect">
              <a:avLst/>
            </a:prstGeom>
            <a:noFill/>
          </p:spPr>
          <p:txBody>
            <a:bodyPr wrap="square" rtlCol="0">
              <a:spAutoFit/>
            </a:bodyPr>
            <a:lstStyle/>
            <a:p>
              <a:r>
                <a:rPr lang="en-US" altLang="zh-CN" sz="2800" dirty="0">
                  <a:solidFill>
                    <a:schemeClr val="bg2"/>
                  </a:solidFill>
                </a:rPr>
                <a:t>Unity   +    </a:t>
              </a:r>
              <a:r>
                <a:rPr lang="zh-CN" altLang="en-US" sz="2800" dirty="0">
                  <a:solidFill>
                    <a:schemeClr val="bg2"/>
                  </a:solidFill>
                </a:rPr>
                <a:t>可扩展编辑器             </a:t>
              </a:r>
              <a:endParaRPr lang="en-US" altLang="zh-CN" sz="2800" dirty="0">
                <a:solidFill>
                  <a:schemeClr val="bg2"/>
                </a:solidFill>
              </a:endParaRPr>
            </a:p>
          </p:txBody>
        </p:sp>
      </p:grpSp>
    </p:spTree>
  </p:cSld>
  <p:clrMapOvr>
    <a:masterClrMapping/>
  </p:clrMapOvr>
  <mc:AlternateContent xmlns:mc="http://schemas.openxmlformats.org/markup-compatibility/2006">
    <mc:Choice xmlns:p14="http://schemas.microsoft.com/office/powerpoint/2010/main" Requires="p14">
      <p:transition p14:dur="500">
        <p14:flip dir="r"/>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par>
                                <p:cTn id="8" presetID="22" presetClass="entr" presetSubtype="4" fill="hold" grpId="0" nodeType="withEffect">
                                  <p:stCondLst>
                                    <p:cond delay="500"/>
                                  </p:stCondLst>
                                  <p:childTnLst>
                                    <p:set>
                                      <p:cBhvr>
                                        <p:cTn id="9" dur="1" fill="hold">
                                          <p:stCondLst>
                                            <p:cond delay="0"/>
                                          </p:stCondLst>
                                        </p:cTn>
                                        <p:tgtEl>
                                          <p:spTgt spid="165"/>
                                        </p:tgtEl>
                                        <p:attrNameLst>
                                          <p:attrName>style.visibility</p:attrName>
                                        </p:attrNameLst>
                                      </p:cBhvr>
                                      <p:to>
                                        <p:strVal val="visible"/>
                                      </p:to>
                                    </p:set>
                                    <p:animEffect transition="in" filter="wipe(down)">
                                      <p:cBhvr>
                                        <p:cTn id="10" dur="500"/>
                                        <p:tgtEl>
                                          <p:spTgt spid="165"/>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167"/>
                                        </p:tgtEl>
                                        <p:attrNameLst>
                                          <p:attrName>style.visibility</p:attrName>
                                        </p:attrNameLst>
                                      </p:cBhvr>
                                      <p:to>
                                        <p:strVal val="visible"/>
                                      </p:to>
                                    </p:set>
                                    <p:animEffect transition="in" filter="wipe(down)">
                                      <p:cBhvr>
                                        <p:cTn id="13" dur="500"/>
                                        <p:tgtEl>
                                          <p:spTgt spid="167"/>
                                        </p:tgtEl>
                                      </p:cBhvr>
                                    </p:animEffect>
                                  </p:childTnLst>
                                </p:cTn>
                              </p:par>
                              <p:par>
                                <p:cTn id="14" presetID="22" presetClass="entr" presetSubtype="4" fill="hold" grpId="0" nodeType="withEffect">
                                  <p:stCondLst>
                                    <p:cond delay="500"/>
                                  </p:stCondLst>
                                  <p:childTnLst>
                                    <p:set>
                                      <p:cBhvr>
                                        <p:cTn id="15" dur="1" fill="hold">
                                          <p:stCondLst>
                                            <p:cond delay="0"/>
                                          </p:stCondLst>
                                        </p:cTn>
                                        <p:tgtEl>
                                          <p:spTgt spid="166"/>
                                        </p:tgtEl>
                                        <p:attrNameLst>
                                          <p:attrName>style.visibility</p:attrName>
                                        </p:attrNameLst>
                                      </p:cBhvr>
                                      <p:to>
                                        <p:strVal val="visible"/>
                                      </p:to>
                                    </p:set>
                                    <p:animEffect transition="in" filter="wipe(down)">
                                      <p:cBhvr>
                                        <p:cTn id="16" dur="500"/>
                                        <p:tgtEl>
                                          <p:spTgt spid="166"/>
                                        </p:tgtEl>
                                      </p:cBhvr>
                                    </p:animEffect>
                                  </p:childTnLst>
                                </p:cTn>
                              </p:par>
                              <p:par>
                                <p:cTn id="17" presetID="22" presetClass="entr" presetSubtype="4" fill="hold" grpId="0" nodeType="withEffect">
                                  <p:stCondLst>
                                    <p:cond delay="500"/>
                                  </p:stCondLst>
                                  <p:childTnLst>
                                    <p:set>
                                      <p:cBhvr>
                                        <p:cTn id="18" dur="1" fill="hold">
                                          <p:stCondLst>
                                            <p:cond delay="0"/>
                                          </p:stCondLst>
                                        </p:cTn>
                                        <p:tgtEl>
                                          <p:spTgt spid="177"/>
                                        </p:tgtEl>
                                        <p:attrNameLst>
                                          <p:attrName>style.visibility</p:attrName>
                                        </p:attrNameLst>
                                      </p:cBhvr>
                                      <p:to>
                                        <p:strVal val="visible"/>
                                      </p:to>
                                    </p:set>
                                    <p:animEffect transition="in" filter="wipe(down)">
                                      <p:cBhvr>
                                        <p:cTn id="19" dur="500"/>
                                        <p:tgtEl>
                                          <p:spTgt spid="177"/>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178"/>
                                        </p:tgtEl>
                                        <p:attrNameLst>
                                          <p:attrName>style.visibility</p:attrName>
                                        </p:attrNameLst>
                                      </p:cBhvr>
                                      <p:to>
                                        <p:strVal val="visible"/>
                                      </p:to>
                                    </p:set>
                                    <p:animEffect transition="in" filter="wipe(down)">
                                      <p:cBhvr>
                                        <p:cTn id="22" dur="500"/>
                                        <p:tgtEl>
                                          <p:spTgt spid="178"/>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179"/>
                                        </p:tgtEl>
                                        <p:attrNameLst>
                                          <p:attrName>style.visibility</p:attrName>
                                        </p:attrNameLst>
                                      </p:cBhvr>
                                      <p:to>
                                        <p:strVal val="visible"/>
                                      </p:to>
                                    </p:set>
                                    <p:animEffect transition="in" filter="wipe(down)">
                                      <p:cBhvr>
                                        <p:cTn id="25" dur="500"/>
                                        <p:tgtEl>
                                          <p:spTgt spid="179"/>
                                        </p:tgtEl>
                                      </p:cBhvr>
                                    </p:animEffect>
                                  </p:childTnLst>
                                </p:cTn>
                              </p:par>
                              <p:par>
                                <p:cTn id="26" presetID="22" presetClass="entr" presetSubtype="4" fill="hold" grpId="0" nodeType="withEffect">
                                  <p:stCondLst>
                                    <p:cond delay="500"/>
                                  </p:stCondLst>
                                  <p:childTnLst>
                                    <p:set>
                                      <p:cBhvr>
                                        <p:cTn id="27" dur="1" fill="hold">
                                          <p:stCondLst>
                                            <p:cond delay="0"/>
                                          </p:stCondLst>
                                        </p:cTn>
                                        <p:tgtEl>
                                          <p:spTgt spid="181"/>
                                        </p:tgtEl>
                                        <p:attrNameLst>
                                          <p:attrName>style.visibility</p:attrName>
                                        </p:attrNameLst>
                                      </p:cBhvr>
                                      <p:to>
                                        <p:strVal val="visible"/>
                                      </p:to>
                                    </p:set>
                                    <p:animEffect transition="in" filter="wipe(down)">
                                      <p:cBhvr>
                                        <p:cTn id="28" dur="500"/>
                                        <p:tgtEl>
                                          <p:spTgt spid="181"/>
                                        </p:tgtEl>
                                      </p:cBhvr>
                                    </p:animEffect>
                                  </p:childTnLst>
                                </p:cTn>
                              </p:par>
                              <p:par>
                                <p:cTn id="29" presetID="22" presetClass="entr" presetSubtype="4" fill="hold" grpId="0" nodeType="withEffect">
                                  <p:stCondLst>
                                    <p:cond delay="500"/>
                                  </p:stCondLst>
                                  <p:childTnLst>
                                    <p:set>
                                      <p:cBhvr>
                                        <p:cTn id="30" dur="1" fill="hold">
                                          <p:stCondLst>
                                            <p:cond delay="0"/>
                                          </p:stCondLst>
                                        </p:cTn>
                                        <p:tgtEl>
                                          <p:spTgt spid="182"/>
                                        </p:tgtEl>
                                        <p:attrNameLst>
                                          <p:attrName>style.visibility</p:attrName>
                                        </p:attrNameLst>
                                      </p:cBhvr>
                                      <p:to>
                                        <p:strVal val="visible"/>
                                      </p:to>
                                    </p:set>
                                    <p:animEffect transition="in" filter="wipe(down)">
                                      <p:cBhvr>
                                        <p:cTn id="31" dur="500"/>
                                        <p:tgtEl>
                                          <p:spTgt spid="182"/>
                                        </p:tgtEl>
                                      </p:cBhvr>
                                    </p:animEffect>
                                  </p:childTnLst>
                                </p:cTn>
                              </p:par>
                              <p:par>
                                <p:cTn id="32" presetID="22" presetClass="entr" presetSubtype="4" fill="hold" grpId="0" nodeType="withEffect">
                                  <p:stCondLst>
                                    <p:cond delay="500"/>
                                  </p:stCondLst>
                                  <p:childTnLst>
                                    <p:set>
                                      <p:cBhvr>
                                        <p:cTn id="33" dur="1" fill="hold">
                                          <p:stCondLst>
                                            <p:cond delay="0"/>
                                          </p:stCondLst>
                                        </p:cTn>
                                        <p:tgtEl>
                                          <p:spTgt spid="183"/>
                                        </p:tgtEl>
                                        <p:attrNameLst>
                                          <p:attrName>style.visibility</p:attrName>
                                        </p:attrNameLst>
                                      </p:cBhvr>
                                      <p:to>
                                        <p:strVal val="visible"/>
                                      </p:to>
                                    </p:set>
                                    <p:animEffect transition="in" filter="wipe(down)">
                                      <p:cBhvr>
                                        <p:cTn id="34" dur="50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bldLvl="0" animBg="1"/>
      <p:bldP spid="166" grpId="0"/>
      <p:bldP spid="167" grpId="0"/>
      <p:bldP spid="177" grpId="0" bldLvl="0" animBg="1"/>
      <p:bldP spid="178" grpId="0"/>
      <p:bldP spid="179" grpId="0"/>
      <p:bldP spid="181" grpId="0" bldLvl="0" animBg="1"/>
      <p:bldP spid="182" grpId="0"/>
      <p:bldP spid="183" grpId="0"/>
    </p:bldLst>
  </p:timing>
</p:sld>
</file>

<file path=ppt/theme/theme1.xml><?xml version="1.0" encoding="utf-8"?>
<a:theme xmlns:a="http://schemas.openxmlformats.org/drawingml/2006/main" name="Office 主题">
  <a:themeElements>
    <a:clrScheme name="蓝色学术风主题配色">
      <a:dk1>
        <a:srgbClr val="262626"/>
      </a:dk1>
      <a:lt1>
        <a:srgbClr val="003760"/>
      </a:lt1>
      <a:dk2>
        <a:srgbClr val="EEECE1"/>
      </a:dk2>
      <a:lt2>
        <a:srgbClr val="EEECE1"/>
      </a:lt2>
      <a:accent1>
        <a:srgbClr val="003760"/>
      </a:accent1>
      <a:accent2>
        <a:srgbClr val="92CDDC"/>
      </a:accent2>
      <a:accent3>
        <a:srgbClr val="00B0F0"/>
      </a:accent3>
      <a:accent4>
        <a:srgbClr val="6565FF"/>
      </a:accent4>
      <a:accent5>
        <a:srgbClr val="4BACC6"/>
      </a:accent5>
      <a:accent6>
        <a:srgbClr val="002060"/>
      </a:accent6>
      <a:hlink>
        <a:srgbClr val="003760"/>
      </a:hlink>
      <a:folHlink>
        <a:srgbClr val="7F7F7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1457</Words>
  <Application>WPS 演示</Application>
  <PresentationFormat>宽屏</PresentationFormat>
  <Paragraphs>173</Paragraphs>
  <Slides>19</Slides>
  <Notes>24</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19</vt:i4>
      </vt:variant>
    </vt:vector>
  </HeadingPairs>
  <TitlesOfParts>
    <vt:vector size="29" baseType="lpstr">
      <vt:lpstr>Arial</vt:lpstr>
      <vt:lpstr>宋体</vt:lpstr>
      <vt:lpstr>Wingdings</vt:lpstr>
      <vt:lpstr>Calibri</vt:lpstr>
      <vt:lpstr>微软雅黑</vt:lpstr>
      <vt:lpstr>Times New Roman</vt:lpstr>
      <vt:lpstr>Calibri</vt:lpstr>
      <vt:lpstr>方正清刻本悦宋简体</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演示文稿01</dc:title>
  <dc:creator>Administrator</dc:creator>
  <cp:lastModifiedBy>卜天宇</cp:lastModifiedBy>
  <cp:revision>184</cp:revision>
  <dcterms:created xsi:type="dcterms:W3CDTF">2017-02-11T06:33:00Z</dcterms:created>
  <dcterms:modified xsi:type="dcterms:W3CDTF">2019-06-12T03:47:28Z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2052-11.1.0.8612</vt:lpwstr>
  </property>
</Properties>
</file>

<file path=docProps/thumbnail.jpeg>
</file>